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86" r:id="rId6"/>
    <p:sldId id="261" r:id="rId7"/>
    <p:sldId id="287" r:id="rId8"/>
    <p:sldId id="288" r:id="rId9"/>
    <p:sldId id="289" r:id="rId10"/>
    <p:sldId id="290" r:id="rId11"/>
    <p:sldId id="265" r:id="rId12"/>
    <p:sldId id="266" r:id="rId13"/>
    <p:sldId id="269" r:id="rId14"/>
    <p:sldId id="270" r:id="rId15"/>
    <p:sldId id="271" r:id="rId16"/>
    <p:sldId id="274" r:id="rId17"/>
    <p:sldId id="277" r:id="rId18"/>
    <p:sldId id="291" r:id="rId19"/>
    <p:sldId id="292" r:id="rId20"/>
    <p:sldId id="293" r:id="rId21"/>
    <p:sldId id="294" r:id="rId22"/>
    <p:sldId id="295" r:id="rId23"/>
    <p:sldId id="278" r:id="rId24"/>
    <p:sldId id="296" r:id="rId25"/>
    <p:sldId id="297" r:id="rId26"/>
    <p:sldId id="298" r:id="rId27"/>
    <p:sldId id="299" r:id="rId28"/>
    <p:sldId id="300" r:id="rId29"/>
    <p:sldId id="262" r:id="rId30"/>
    <p:sldId id="301" r:id="rId31"/>
    <p:sldId id="281" r:id="rId32"/>
    <p:sldId id="283" r:id="rId33"/>
    <p:sldId id="309" r:id="rId3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5B573-3B9D-42C1-B6D6-28495B7613B5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49F9-720F-4C72-AB31-2EC72148B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6404" y="64973"/>
            <a:ext cx="7759191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9E6E6-EEF5-9691-D463-8D76BDA4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3E69-29CE-437C-A9D3-EF166E8EA99C}" type="datetimeFigureOut">
              <a:rPr lang="en-GB" smtClean="0"/>
              <a:t>01/04/2023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E19BD7-610E-7118-BD2F-AECBEE70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769C68-1E08-959C-74F9-A80A9F3C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62E3-2626-4B96-9B85-278C3AB4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6404" y="64973"/>
            <a:ext cx="7759191" cy="100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040" y="1571371"/>
            <a:ext cx="11297919" cy="1951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essiahf.risk.score-calculator-ica-semes.portalsemes.org/" TargetMode="External"/><Relationship Id="rId2" Type="http://schemas.openxmlformats.org/officeDocument/2006/relationships/hyperlink" Target="http://www.mdcalc.com/emergency-heart-failure-mortality-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g"/><Relationship Id="rId5" Type="http://schemas.openxmlformats.org/officeDocument/2006/relationships/image" Target="../media/image85.png"/><Relationship Id="rId4" Type="http://schemas.openxmlformats.org/officeDocument/2006/relationships/image" Target="../media/image84.jpg"/><Relationship Id="rId9" Type="http://schemas.openxmlformats.org/officeDocument/2006/relationships/image" Target="../media/image8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jp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hyperlink" Target="mailto:Yasmin.k.rustamov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elin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806B8870-6044-2664-82A7-31D5CDF6C56C}"/>
              </a:ext>
            </a:extLst>
          </p:cNvPr>
          <p:cNvSpPr txBox="1">
            <a:spLocks/>
          </p:cNvSpPr>
          <p:nvPr/>
        </p:nvSpPr>
        <p:spPr>
          <a:xfrm>
            <a:off x="1848678" y="4192348"/>
            <a:ext cx="849464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t.e.d</a:t>
            </a:r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Yasmin Rüstəmova, FESC</a:t>
            </a:r>
          </a:p>
          <a:p>
            <a:pPr algn="ctr"/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Azərbaycan Kardiologiya </a:t>
            </a:r>
            <a:r>
              <a:rPr lang="az-Latn-AZ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Cəmiyətinin</a:t>
            </a:r>
            <a:r>
              <a:rPr lang="az-Latn-A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sədr müavini</a:t>
            </a:r>
          </a:p>
          <a:p>
            <a:pPr algn="ctr"/>
            <a:r>
              <a:rPr lang="az-Latn-A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01.04.2023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D0448-1D1D-3782-DE0C-E035BAE54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778067"/>
            <a:ext cx="4179643" cy="3455020"/>
          </a:xfrm>
          <a:prstGeom prst="rect">
            <a:avLst/>
          </a:prstGeom>
        </p:spPr>
      </p:pic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65CA9B3C-62FC-EE60-0A19-B3E78BEF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85290" cy="1885290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52947076-74D1-CB4A-FCF4-5645C7BA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36" y="0"/>
            <a:ext cx="35575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02B97BBD-C9D5-1365-C58B-B02809198B8C}"/>
              </a:ext>
            </a:extLst>
          </p:cNvPr>
          <p:cNvSpPr txBox="1">
            <a:spLocks/>
          </p:cNvSpPr>
          <p:nvPr/>
        </p:nvSpPr>
        <p:spPr>
          <a:xfrm>
            <a:off x="1295400" y="2347797"/>
            <a:ext cx="9047921" cy="18852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z-Latn-A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Təcili Yardımda ürək </a:t>
            </a:r>
            <a:r>
              <a:rPr lang="az-Latn-AZ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çatışmazlıqlı</a:t>
            </a:r>
            <a:r>
              <a:rPr lang="az-Latn-A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xəstəyə yanaşma alqoritmi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6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174" y="5791200"/>
            <a:ext cx="8963426" cy="84724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sz="5333" b="0" spc="-7" dirty="0">
                <a:solidFill>
                  <a:srgbClr val="F2F2F2"/>
                </a:solidFill>
                <a:latin typeface="Calibri"/>
                <a:cs typeface="Calibri"/>
              </a:rPr>
              <a:t>1</a:t>
            </a:r>
            <a:r>
              <a:rPr sz="5333" b="0" spc="-7" dirty="0">
                <a:solidFill>
                  <a:schemeClr val="bg1"/>
                </a:solidFill>
                <a:latin typeface="Calibri"/>
                <a:cs typeface="Calibri"/>
              </a:rPr>
              <a:t>.-</a:t>
            </a:r>
            <a:r>
              <a:rPr sz="5333" b="0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az-Latn-AZ" sz="5400" spc="-13" dirty="0">
                <a:solidFill>
                  <a:schemeClr val="bg1"/>
                </a:solidFill>
                <a:latin typeface="Calibri"/>
                <a:cs typeface="Calibri"/>
              </a:rPr>
              <a:t>TY </a:t>
            </a:r>
            <a:r>
              <a:rPr lang="az-Latn-AZ" sz="5400" b="1" spc="-13" dirty="0">
                <a:solidFill>
                  <a:schemeClr val="bg1"/>
                </a:solidFill>
                <a:latin typeface="Calibri"/>
                <a:cs typeface="Calibri"/>
              </a:rPr>
              <a:t>diaqnoz</a:t>
            </a:r>
            <a:r>
              <a:rPr lang="az-Latn-AZ" sz="5400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5333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0942" y="6637731"/>
            <a:ext cx="6920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Modified</a:t>
            </a:r>
            <a:r>
              <a:rPr sz="12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Miro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al.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European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Heart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Journal:</a:t>
            </a:r>
            <a:r>
              <a:rPr sz="12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Acute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Cardiovascular</a:t>
            </a:r>
            <a:r>
              <a:rPr sz="12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Care 2017;6:311–320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51" y="44196"/>
            <a:ext cx="6629400" cy="3586238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az-Latn-AZ" sz="2000" b="1" dirty="0">
                <a:solidFill>
                  <a:srgbClr val="FFFFFF"/>
                </a:solidFill>
                <a:latin typeface="Arial"/>
                <a:cs typeface="Arial"/>
              </a:rPr>
              <a:t>Təcili Yardım Şöbəsi</a:t>
            </a:r>
            <a:endParaRPr sz="20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lang="az-Latn-AZ" sz="2000" b="1" dirty="0">
                <a:solidFill>
                  <a:srgbClr val="FFFFFF"/>
                </a:solidFill>
                <a:latin typeface="Arial"/>
                <a:cs typeface="Arial"/>
              </a:rPr>
              <a:t>Diaqnostik alqoritm və ilkin </a:t>
            </a:r>
            <a:r>
              <a:rPr lang="az-Latn-AZ" sz="2000" b="1" dirty="0" err="1">
                <a:solidFill>
                  <a:srgbClr val="FFFFFF"/>
                </a:solidFill>
                <a:latin typeface="Arial"/>
                <a:cs typeface="Arial"/>
              </a:rPr>
              <a:t>dəyərləndirmə</a:t>
            </a:r>
            <a:endParaRPr sz="20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5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1900" b="1" spc="-5" dirty="0">
                <a:solidFill>
                  <a:srgbClr val="FFFF00"/>
                </a:solidFill>
                <a:latin typeface="Arial"/>
                <a:cs typeface="Arial"/>
              </a:rPr>
              <a:t>Kritik halların müəyyən edilib və idarə edilməsi </a:t>
            </a:r>
            <a:endParaRPr sz="19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1900" b="1" spc="-5" dirty="0">
                <a:solidFill>
                  <a:srgbClr val="FFFF00"/>
                </a:solidFill>
                <a:latin typeface="Arial"/>
                <a:cs typeface="Arial"/>
              </a:rPr>
              <a:t>Diaqnozun təsdiqi</a:t>
            </a:r>
            <a:endParaRPr sz="19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274955" algn="l"/>
              </a:tabLst>
            </a:pPr>
            <a:r>
              <a:rPr lang="az-Latn-AZ" sz="1900" spc="-5" dirty="0">
                <a:solidFill>
                  <a:srgbClr val="FFFFFF"/>
                </a:solidFill>
                <a:latin typeface="Arial MT"/>
                <a:cs typeface="Arial MT"/>
              </a:rPr>
              <a:t>Ürək və funksional statusun </a:t>
            </a:r>
            <a:r>
              <a:rPr lang="az-Latn-AZ" sz="1900" spc="-5" dirty="0" err="1">
                <a:solidFill>
                  <a:srgbClr val="FFFFFF"/>
                </a:solidFill>
                <a:latin typeface="Arial MT"/>
                <a:cs typeface="Arial MT"/>
              </a:rPr>
              <a:t>qiymətləndirilməsi</a:t>
            </a:r>
            <a:endParaRPr sz="19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5"/>
              </a:spcBef>
              <a:buChar char="•"/>
              <a:tabLst>
                <a:tab pos="274955" algn="l"/>
              </a:tabLst>
            </a:pPr>
            <a:r>
              <a:rPr lang="az-Latn-AZ" sz="1900" spc="-5" dirty="0">
                <a:solidFill>
                  <a:srgbClr val="FFFFFF"/>
                </a:solidFill>
                <a:latin typeface="Arial MT"/>
                <a:cs typeface="Arial MT"/>
              </a:rPr>
              <a:t>Ciddiliyin müəyyən edilməsi</a:t>
            </a:r>
            <a:endParaRPr sz="19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274955" algn="l"/>
              </a:tabLst>
            </a:pPr>
            <a:r>
              <a:rPr lang="az-Latn-AZ" sz="1900" spc="-5" dirty="0">
                <a:solidFill>
                  <a:srgbClr val="FFFFFF"/>
                </a:solidFill>
                <a:latin typeface="Arial MT"/>
                <a:cs typeface="Arial MT"/>
              </a:rPr>
              <a:t>Təhrikedici faktorların aşkarlanması</a:t>
            </a:r>
            <a:endParaRPr sz="19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274955" algn="l"/>
              </a:tabLst>
            </a:pPr>
            <a:r>
              <a:rPr lang="az-Latn-AZ" sz="1900" spc="-5" dirty="0">
                <a:solidFill>
                  <a:srgbClr val="FFFFFF"/>
                </a:solidFill>
                <a:latin typeface="Arial MT"/>
                <a:cs typeface="Arial MT"/>
              </a:rPr>
              <a:t>Orqan </a:t>
            </a:r>
            <a:r>
              <a:rPr lang="az-Latn-AZ" sz="1900" spc="-5" dirty="0" err="1">
                <a:solidFill>
                  <a:srgbClr val="FFFFFF"/>
                </a:solidFill>
                <a:latin typeface="Arial MT"/>
                <a:cs typeface="Arial MT"/>
              </a:rPr>
              <a:t>zədələnməsinin</a:t>
            </a:r>
            <a:r>
              <a:rPr lang="az-Latn-AZ" sz="19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az-Latn-AZ" sz="1900" spc="-5" dirty="0" err="1">
                <a:solidFill>
                  <a:srgbClr val="FFFFFF"/>
                </a:solidFill>
                <a:latin typeface="Arial MT"/>
                <a:cs typeface="Arial MT"/>
              </a:rPr>
              <a:t>müəyyə</a:t>
            </a:r>
            <a:r>
              <a:rPr lang="az-Latn-AZ" sz="1900" spc="-5" dirty="0">
                <a:solidFill>
                  <a:srgbClr val="FFFFFF"/>
                </a:solidFill>
                <a:latin typeface="Arial MT"/>
                <a:cs typeface="Arial MT"/>
              </a:rPr>
              <a:t> edilməsi </a:t>
            </a:r>
            <a:endParaRPr sz="19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1900" b="1" spc="-5" dirty="0">
                <a:solidFill>
                  <a:srgbClr val="FFFF00"/>
                </a:solidFill>
                <a:latin typeface="Arial"/>
                <a:cs typeface="Arial"/>
              </a:rPr>
              <a:t>Risk stratifikasiyası</a:t>
            </a:r>
            <a:endParaRPr sz="19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1900" b="1" spc="-5" dirty="0">
                <a:solidFill>
                  <a:srgbClr val="FFFF00"/>
                </a:solidFill>
                <a:latin typeface="Arial"/>
                <a:cs typeface="Arial"/>
              </a:rPr>
              <a:t>Müalicənin başlanması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" y="5343144"/>
            <a:ext cx="4962525" cy="52899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619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lang="az-Latn-AZ" sz="3200" b="1" dirty="0">
                <a:solidFill>
                  <a:srgbClr val="FFFFFF"/>
                </a:solidFill>
                <a:latin typeface="Arial"/>
                <a:cs typeface="Arial"/>
              </a:rPr>
              <a:t>Hospitalizasiya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28214" y="3896233"/>
            <a:ext cx="814705" cy="1207770"/>
            <a:chOff x="2728214" y="3896233"/>
            <a:chExt cx="814705" cy="1207770"/>
          </a:xfrm>
        </p:grpSpPr>
        <p:sp>
          <p:nvSpPr>
            <p:cNvPr id="6" name="object 6"/>
            <p:cNvSpPr/>
            <p:nvPr/>
          </p:nvSpPr>
          <p:spPr>
            <a:xfrm>
              <a:off x="2734564" y="3902583"/>
              <a:ext cx="802005" cy="1195070"/>
            </a:xfrm>
            <a:custGeom>
              <a:avLst/>
              <a:gdLst/>
              <a:ahLst/>
              <a:cxnLst/>
              <a:rect l="l" t="t" r="r" b="b"/>
              <a:pathLst>
                <a:path w="802004" h="1195070">
                  <a:moveTo>
                    <a:pt x="437515" y="0"/>
                  </a:moveTo>
                  <a:lnTo>
                    <a:pt x="182118" y="770128"/>
                  </a:lnTo>
                  <a:lnTo>
                    <a:pt x="0" y="709676"/>
                  </a:lnTo>
                  <a:lnTo>
                    <a:pt x="243459" y="1194816"/>
                  </a:lnTo>
                  <a:lnTo>
                    <a:pt x="728599" y="951357"/>
                  </a:lnTo>
                  <a:lnTo>
                    <a:pt x="546353" y="890905"/>
                  </a:lnTo>
                  <a:lnTo>
                    <a:pt x="801751" y="120777"/>
                  </a:lnTo>
                  <a:lnTo>
                    <a:pt x="4375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34564" y="3902583"/>
              <a:ext cx="802005" cy="1195070"/>
            </a:xfrm>
            <a:custGeom>
              <a:avLst/>
              <a:gdLst/>
              <a:ahLst/>
              <a:cxnLst/>
              <a:rect l="l" t="t" r="r" b="b"/>
              <a:pathLst>
                <a:path w="802004" h="1195070">
                  <a:moveTo>
                    <a:pt x="801751" y="120777"/>
                  </a:moveTo>
                  <a:lnTo>
                    <a:pt x="546353" y="890905"/>
                  </a:lnTo>
                  <a:lnTo>
                    <a:pt x="728599" y="951357"/>
                  </a:lnTo>
                  <a:lnTo>
                    <a:pt x="243459" y="1194816"/>
                  </a:lnTo>
                  <a:lnTo>
                    <a:pt x="0" y="709676"/>
                  </a:lnTo>
                  <a:lnTo>
                    <a:pt x="182118" y="770128"/>
                  </a:lnTo>
                  <a:lnTo>
                    <a:pt x="437515" y="0"/>
                  </a:lnTo>
                  <a:lnTo>
                    <a:pt x="801751" y="1207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051" y="5974079"/>
            <a:ext cx="1915795" cy="409086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310"/>
              </a:spcBef>
            </a:pPr>
            <a:r>
              <a:rPr lang="az-Latn-AZ" sz="2400" b="1" spc="-5" dirty="0">
                <a:solidFill>
                  <a:srgbClr val="FFFFFF"/>
                </a:solidFill>
                <a:latin typeface="Arial"/>
                <a:cs typeface="Arial"/>
              </a:rPr>
              <a:t>İTB/KKB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5476" y="5974079"/>
            <a:ext cx="2832100" cy="409086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310"/>
              </a:spcBef>
            </a:pPr>
            <a:r>
              <a:rPr lang="az-Latn-AZ" sz="2400" b="1" dirty="0">
                <a:solidFill>
                  <a:srgbClr val="FFFFFF"/>
                </a:solidFill>
                <a:latin typeface="Arial"/>
                <a:cs typeface="Arial"/>
              </a:rPr>
              <a:t>stasionar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06498" y="6053073"/>
            <a:ext cx="377190" cy="305435"/>
            <a:chOff x="2206498" y="6053073"/>
            <a:chExt cx="377190" cy="305435"/>
          </a:xfrm>
        </p:grpSpPr>
        <p:sp>
          <p:nvSpPr>
            <p:cNvPr id="11" name="object 11"/>
            <p:cNvSpPr/>
            <p:nvPr/>
          </p:nvSpPr>
          <p:spPr>
            <a:xfrm>
              <a:off x="2212848" y="6059423"/>
              <a:ext cx="364490" cy="292735"/>
            </a:xfrm>
            <a:custGeom>
              <a:avLst/>
              <a:gdLst/>
              <a:ahLst/>
              <a:cxnLst/>
              <a:rect l="l" t="t" r="r" b="b"/>
              <a:pathLst>
                <a:path w="364489" h="292735">
                  <a:moveTo>
                    <a:pt x="218185" y="0"/>
                  </a:moveTo>
                  <a:lnTo>
                    <a:pt x="218185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218185" y="219455"/>
                  </a:lnTo>
                  <a:lnTo>
                    <a:pt x="218185" y="292607"/>
                  </a:lnTo>
                  <a:lnTo>
                    <a:pt x="364235" y="146303"/>
                  </a:lnTo>
                  <a:lnTo>
                    <a:pt x="2181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2848" y="6059423"/>
              <a:ext cx="364490" cy="292735"/>
            </a:xfrm>
            <a:custGeom>
              <a:avLst/>
              <a:gdLst/>
              <a:ahLst/>
              <a:cxnLst/>
              <a:rect l="l" t="t" r="r" b="b"/>
              <a:pathLst>
                <a:path w="364489" h="292735">
                  <a:moveTo>
                    <a:pt x="0" y="73151"/>
                  </a:moveTo>
                  <a:lnTo>
                    <a:pt x="218185" y="73151"/>
                  </a:lnTo>
                  <a:lnTo>
                    <a:pt x="218185" y="0"/>
                  </a:lnTo>
                  <a:lnTo>
                    <a:pt x="364235" y="146303"/>
                  </a:lnTo>
                  <a:lnTo>
                    <a:pt x="218185" y="292607"/>
                  </a:lnTo>
                  <a:lnTo>
                    <a:pt x="218185" y="219455"/>
                  </a:lnTo>
                  <a:lnTo>
                    <a:pt x="0" y="219455"/>
                  </a:lnTo>
                  <a:lnTo>
                    <a:pt x="0" y="731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0942" y="6637731"/>
            <a:ext cx="6920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Modified</a:t>
            </a:r>
            <a:r>
              <a:rPr sz="1200" b="1" i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Miro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al.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European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Heart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Journal:</a:t>
            </a:r>
            <a:r>
              <a:rPr sz="12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Acute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Cardiovascular</a:t>
            </a:r>
            <a:r>
              <a:rPr sz="12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Care 2017;6:311–320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3938" y="-26714"/>
            <a:ext cx="6629400" cy="3832459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az-Latn-AZ" sz="2400" b="1" dirty="0">
                <a:solidFill>
                  <a:srgbClr val="FFFFFF"/>
                </a:solidFill>
                <a:latin typeface="Arial"/>
                <a:cs typeface="Arial"/>
              </a:rPr>
              <a:t>Təcili Yardım Şöbəsi</a:t>
            </a:r>
            <a:endParaRPr lang="az-Latn-AZ" sz="24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lang="az-Latn-AZ" sz="2400" b="1" dirty="0">
                <a:solidFill>
                  <a:srgbClr val="FFFFFF"/>
                </a:solidFill>
                <a:latin typeface="Arial"/>
                <a:cs typeface="Arial"/>
              </a:rPr>
              <a:t>Diaqnostik alqoritm və ilkin </a:t>
            </a:r>
            <a:r>
              <a:rPr lang="az-Latn-AZ" sz="2400" b="1" dirty="0" err="1">
                <a:solidFill>
                  <a:srgbClr val="FFFFFF"/>
                </a:solidFill>
                <a:latin typeface="Arial"/>
                <a:cs typeface="Arial"/>
              </a:rPr>
              <a:t>dəyərləndirmə</a:t>
            </a:r>
            <a:endParaRPr lang="az-Latn-AZ" sz="24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5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2000" b="1" spc="-5" dirty="0">
                <a:solidFill>
                  <a:srgbClr val="FFFF00"/>
                </a:solidFill>
                <a:latin typeface="Arial"/>
                <a:cs typeface="Arial"/>
              </a:rPr>
              <a:t>Kritik halların müəyyən edilib və idarə edilməsi </a:t>
            </a:r>
            <a:endParaRPr lang="az-Latn-AZ" sz="20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2000" b="1" spc="-5" dirty="0">
                <a:solidFill>
                  <a:srgbClr val="FFFF00"/>
                </a:solidFill>
                <a:latin typeface="Arial"/>
                <a:cs typeface="Arial"/>
              </a:rPr>
              <a:t>Diaqnozun təsdiqi</a:t>
            </a:r>
            <a:endParaRPr lang="az-Latn-AZ" sz="20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274955" algn="l"/>
              </a:tabLst>
            </a:pPr>
            <a:r>
              <a:rPr lang="az-Latn-AZ" sz="2000" spc="-5" dirty="0">
                <a:solidFill>
                  <a:srgbClr val="FFFFFF"/>
                </a:solidFill>
                <a:latin typeface="Arial MT"/>
                <a:cs typeface="Arial MT"/>
              </a:rPr>
              <a:t>Ürək və funksional statusun </a:t>
            </a:r>
            <a:r>
              <a:rPr lang="az-Latn-AZ" sz="2000" spc="-5" dirty="0" err="1">
                <a:solidFill>
                  <a:srgbClr val="FFFFFF"/>
                </a:solidFill>
                <a:latin typeface="Arial MT"/>
                <a:cs typeface="Arial MT"/>
              </a:rPr>
              <a:t>qiymətləndirilməsi</a:t>
            </a:r>
            <a:endParaRPr lang="az-Latn-AZ" sz="20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5"/>
              </a:spcBef>
              <a:buChar char="•"/>
              <a:tabLst>
                <a:tab pos="274955" algn="l"/>
              </a:tabLst>
            </a:pPr>
            <a:r>
              <a:rPr lang="az-Latn-AZ" sz="2000" spc="-5" dirty="0">
                <a:solidFill>
                  <a:srgbClr val="FFFFFF"/>
                </a:solidFill>
                <a:latin typeface="Arial MT"/>
                <a:cs typeface="Arial MT"/>
              </a:rPr>
              <a:t>Ciddiliyin müəyyən edilməsi</a:t>
            </a:r>
            <a:endParaRPr lang="az-Latn-AZ" sz="20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274955" algn="l"/>
              </a:tabLst>
            </a:pPr>
            <a:r>
              <a:rPr lang="az-Latn-AZ" sz="2000" spc="-5" dirty="0">
                <a:solidFill>
                  <a:srgbClr val="FFFFFF"/>
                </a:solidFill>
                <a:latin typeface="Arial MT"/>
                <a:cs typeface="Arial MT"/>
              </a:rPr>
              <a:t>Təhrikedici faktorların aşkarlanması</a:t>
            </a:r>
            <a:endParaRPr lang="az-Latn-AZ" sz="20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274955" algn="l"/>
              </a:tabLst>
            </a:pPr>
            <a:r>
              <a:rPr lang="az-Latn-AZ" sz="2000" spc="-5" dirty="0">
                <a:solidFill>
                  <a:srgbClr val="FFFFFF"/>
                </a:solidFill>
                <a:latin typeface="Arial MT"/>
                <a:cs typeface="Arial MT"/>
              </a:rPr>
              <a:t>Orqan </a:t>
            </a:r>
            <a:r>
              <a:rPr lang="az-Latn-AZ" sz="2000" spc="-5" dirty="0" err="1">
                <a:solidFill>
                  <a:srgbClr val="FFFFFF"/>
                </a:solidFill>
                <a:latin typeface="Arial MT"/>
                <a:cs typeface="Arial MT"/>
              </a:rPr>
              <a:t>zədələnməsinin</a:t>
            </a:r>
            <a:r>
              <a:rPr lang="az-Latn-AZ"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az-Latn-AZ" sz="2000" spc="-5" dirty="0" err="1">
                <a:solidFill>
                  <a:srgbClr val="FFFFFF"/>
                </a:solidFill>
                <a:latin typeface="Arial MT"/>
                <a:cs typeface="Arial MT"/>
              </a:rPr>
              <a:t>müəyyə</a:t>
            </a:r>
            <a:r>
              <a:rPr lang="az-Latn-AZ" sz="2000" spc="-5" dirty="0">
                <a:solidFill>
                  <a:srgbClr val="FFFFFF"/>
                </a:solidFill>
                <a:latin typeface="Arial MT"/>
                <a:cs typeface="Arial MT"/>
              </a:rPr>
              <a:t> edilməsi </a:t>
            </a:r>
            <a:endParaRPr lang="az-Latn-AZ" sz="2000" dirty="0">
              <a:latin typeface="Arial MT"/>
              <a:cs typeface="Arial MT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2000" b="1" spc="-5" dirty="0">
                <a:solidFill>
                  <a:srgbClr val="FFFF00"/>
                </a:solidFill>
                <a:latin typeface="Arial"/>
                <a:cs typeface="Arial"/>
              </a:rPr>
              <a:t>Risk stratifikasiyası</a:t>
            </a:r>
            <a:endParaRPr lang="az-Latn-AZ" sz="2000" dirty="0">
              <a:latin typeface="Arial"/>
              <a:cs typeface="Arial"/>
            </a:endParaRPr>
          </a:p>
          <a:p>
            <a:pPr marL="274320" indent="-183515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Arial MT"/>
              <a:buChar char="•"/>
              <a:tabLst>
                <a:tab pos="274955" algn="l"/>
              </a:tabLst>
            </a:pPr>
            <a:r>
              <a:rPr lang="az-Latn-AZ" sz="2000" b="1" spc="-5" dirty="0">
                <a:solidFill>
                  <a:srgbClr val="FFFF00"/>
                </a:solidFill>
                <a:latin typeface="Arial"/>
                <a:cs typeface="Arial"/>
              </a:rPr>
              <a:t>Müalicənin başlanması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5306" y="3791204"/>
            <a:ext cx="3009900" cy="40780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lang="az-Latn-AZ" sz="2400" b="1" spc="-5" dirty="0">
                <a:solidFill>
                  <a:srgbClr val="C00000"/>
                </a:solidFill>
                <a:latin typeface="Arial"/>
                <a:cs typeface="Arial"/>
              </a:rPr>
              <a:t>Xəstə paylanması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6394" y="4083761"/>
            <a:ext cx="9906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z-Latn-AZ" sz="1600" b="1" spc="-5" dirty="0">
                <a:solidFill>
                  <a:srgbClr val="00AF50"/>
                </a:solidFill>
                <a:latin typeface="Arial"/>
                <a:cs typeface="Arial"/>
              </a:rPr>
              <a:t>Birbaşa TY evə yazılma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" y="5343144"/>
            <a:ext cx="4962525" cy="52899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619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lang="az-Latn-AZ" sz="3200" b="1" dirty="0">
                <a:solidFill>
                  <a:srgbClr val="FFFFFF"/>
                </a:solidFill>
                <a:latin typeface="Arial"/>
                <a:cs typeface="Arial"/>
              </a:rPr>
              <a:t>Hospitalizasiya</a:t>
            </a:r>
            <a:endParaRPr lang="az-Latn-AZ"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0315" y="4938776"/>
            <a:ext cx="204343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az-Latn-AZ" sz="2000" b="1" dirty="0">
                <a:solidFill>
                  <a:srgbClr val="C00000"/>
                </a:solidFill>
                <a:latin typeface="Arial"/>
                <a:cs typeface="Arial"/>
              </a:rPr>
              <a:t>Müşahidə palatası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12-24</a:t>
            </a:r>
            <a:r>
              <a:rPr sz="19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az-Latn-AZ" sz="19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900" b="1" spc="-5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86811" y="4593971"/>
            <a:ext cx="741680" cy="655320"/>
            <a:chOff x="2686811" y="4593971"/>
            <a:chExt cx="741680" cy="655320"/>
          </a:xfrm>
        </p:grpSpPr>
        <p:sp>
          <p:nvSpPr>
            <p:cNvPr id="9" name="object 9"/>
            <p:cNvSpPr/>
            <p:nvPr/>
          </p:nvSpPr>
          <p:spPr>
            <a:xfrm>
              <a:off x="2693161" y="4600321"/>
              <a:ext cx="728980" cy="642620"/>
            </a:xfrm>
            <a:custGeom>
              <a:avLst/>
              <a:gdLst/>
              <a:ahLst/>
              <a:cxnLst/>
              <a:rect l="l" t="t" r="r" b="b"/>
              <a:pathLst>
                <a:path w="728979" h="642620">
                  <a:moveTo>
                    <a:pt x="278638" y="0"/>
                  </a:moveTo>
                  <a:lnTo>
                    <a:pt x="182118" y="290829"/>
                  </a:lnTo>
                  <a:lnTo>
                    <a:pt x="0" y="230377"/>
                  </a:lnTo>
                  <a:lnTo>
                    <a:pt x="267843" y="642111"/>
                  </a:lnTo>
                  <a:lnTo>
                    <a:pt x="728599" y="472058"/>
                  </a:lnTo>
                  <a:lnTo>
                    <a:pt x="546481" y="411606"/>
                  </a:lnTo>
                  <a:lnTo>
                    <a:pt x="642874" y="120903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93161" y="4600321"/>
              <a:ext cx="728980" cy="642620"/>
            </a:xfrm>
            <a:custGeom>
              <a:avLst/>
              <a:gdLst/>
              <a:ahLst/>
              <a:cxnLst/>
              <a:rect l="l" t="t" r="r" b="b"/>
              <a:pathLst>
                <a:path w="728979" h="642620">
                  <a:moveTo>
                    <a:pt x="642874" y="120903"/>
                  </a:moveTo>
                  <a:lnTo>
                    <a:pt x="546481" y="411606"/>
                  </a:lnTo>
                  <a:lnTo>
                    <a:pt x="728599" y="472058"/>
                  </a:lnTo>
                  <a:lnTo>
                    <a:pt x="267843" y="642111"/>
                  </a:lnTo>
                  <a:lnTo>
                    <a:pt x="0" y="230377"/>
                  </a:lnTo>
                  <a:lnTo>
                    <a:pt x="182118" y="290829"/>
                  </a:lnTo>
                  <a:lnTo>
                    <a:pt x="278638" y="0"/>
                  </a:lnTo>
                  <a:lnTo>
                    <a:pt x="642874" y="12090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10386" y="4318253"/>
            <a:ext cx="1254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70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-8</a:t>
            </a:r>
            <a:r>
              <a:rPr sz="2800" b="1" spc="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9214" y="4217923"/>
            <a:ext cx="146558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800" b="1" spc="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2800" dirty="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lang="az-Latn-AZ" sz="2000" b="1" dirty="0">
                <a:solidFill>
                  <a:srgbClr val="C00000"/>
                </a:solidFill>
                <a:latin typeface="Arial"/>
                <a:cs typeface="Arial"/>
              </a:rPr>
              <a:t>aşağı risk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38444" y="4405121"/>
            <a:ext cx="484505" cy="461645"/>
            <a:chOff x="5838444" y="4405121"/>
            <a:chExt cx="484505" cy="461645"/>
          </a:xfrm>
        </p:grpSpPr>
        <p:sp>
          <p:nvSpPr>
            <p:cNvPr id="14" name="object 14"/>
            <p:cNvSpPr/>
            <p:nvPr/>
          </p:nvSpPr>
          <p:spPr>
            <a:xfrm>
              <a:off x="5844794" y="4411471"/>
              <a:ext cx="471805" cy="448945"/>
            </a:xfrm>
            <a:custGeom>
              <a:avLst/>
              <a:gdLst/>
              <a:ahLst/>
              <a:cxnLst/>
              <a:rect l="l" t="t" r="r" b="b"/>
              <a:pathLst>
                <a:path w="471804" h="448945">
                  <a:moveTo>
                    <a:pt x="149478" y="0"/>
                  </a:moveTo>
                  <a:lnTo>
                    <a:pt x="0" y="185292"/>
                  </a:lnTo>
                  <a:lnTo>
                    <a:pt x="211454" y="355980"/>
                  </a:lnTo>
                  <a:lnTo>
                    <a:pt x="136651" y="448690"/>
                  </a:lnTo>
                  <a:lnTo>
                    <a:pt x="471550" y="412876"/>
                  </a:lnTo>
                  <a:lnTo>
                    <a:pt x="435736" y="77977"/>
                  </a:lnTo>
                  <a:lnTo>
                    <a:pt x="361060" y="170687"/>
                  </a:lnTo>
                  <a:lnTo>
                    <a:pt x="149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44794" y="4411471"/>
              <a:ext cx="471805" cy="448945"/>
            </a:xfrm>
            <a:custGeom>
              <a:avLst/>
              <a:gdLst/>
              <a:ahLst/>
              <a:cxnLst/>
              <a:rect l="l" t="t" r="r" b="b"/>
              <a:pathLst>
                <a:path w="471804" h="448945">
                  <a:moveTo>
                    <a:pt x="149478" y="0"/>
                  </a:moveTo>
                  <a:lnTo>
                    <a:pt x="361060" y="170687"/>
                  </a:lnTo>
                  <a:lnTo>
                    <a:pt x="435736" y="77977"/>
                  </a:lnTo>
                  <a:lnTo>
                    <a:pt x="471550" y="412876"/>
                  </a:lnTo>
                  <a:lnTo>
                    <a:pt x="136651" y="448690"/>
                  </a:lnTo>
                  <a:lnTo>
                    <a:pt x="211454" y="355980"/>
                  </a:lnTo>
                  <a:lnTo>
                    <a:pt x="0" y="185292"/>
                  </a:lnTo>
                  <a:lnTo>
                    <a:pt x="149478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993126" y="5106670"/>
            <a:ext cx="521970" cy="488315"/>
            <a:chOff x="7993126" y="5106670"/>
            <a:chExt cx="521970" cy="488315"/>
          </a:xfrm>
        </p:grpSpPr>
        <p:sp>
          <p:nvSpPr>
            <p:cNvPr id="17" name="object 17"/>
            <p:cNvSpPr/>
            <p:nvPr/>
          </p:nvSpPr>
          <p:spPr>
            <a:xfrm>
              <a:off x="7999476" y="5113020"/>
              <a:ext cx="509270" cy="475615"/>
            </a:xfrm>
            <a:custGeom>
              <a:avLst/>
              <a:gdLst/>
              <a:ahLst/>
              <a:cxnLst/>
              <a:rect l="l" t="t" r="r" b="b"/>
              <a:pathLst>
                <a:path w="509270" h="475614">
                  <a:moveTo>
                    <a:pt x="271272" y="0"/>
                  </a:moveTo>
                  <a:lnTo>
                    <a:pt x="271272" y="118871"/>
                  </a:lnTo>
                  <a:lnTo>
                    <a:pt x="0" y="118871"/>
                  </a:lnTo>
                  <a:lnTo>
                    <a:pt x="0" y="356615"/>
                  </a:lnTo>
                  <a:lnTo>
                    <a:pt x="271272" y="356615"/>
                  </a:lnTo>
                  <a:lnTo>
                    <a:pt x="271272" y="475487"/>
                  </a:lnTo>
                  <a:lnTo>
                    <a:pt x="509016" y="237743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99476" y="5113020"/>
              <a:ext cx="509270" cy="475615"/>
            </a:xfrm>
            <a:custGeom>
              <a:avLst/>
              <a:gdLst/>
              <a:ahLst/>
              <a:cxnLst/>
              <a:rect l="l" t="t" r="r" b="b"/>
              <a:pathLst>
                <a:path w="509270" h="475614">
                  <a:moveTo>
                    <a:pt x="0" y="118871"/>
                  </a:moveTo>
                  <a:lnTo>
                    <a:pt x="271272" y="118871"/>
                  </a:lnTo>
                  <a:lnTo>
                    <a:pt x="271272" y="0"/>
                  </a:lnTo>
                  <a:lnTo>
                    <a:pt x="509016" y="237743"/>
                  </a:lnTo>
                  <a:lnTo>
                    <a:pt x="271272" y="475487"/>
                  </a:lnTo>
                  <a:lnTo>
                    <a:pt x="271272" y="356615"/>
                  </a:lnTo>
                  <a:lnTo>
                    <a:pt x="0" y="356615"/>
                  </a:lnTo>
                  <a:lnTo>
                    <a:pt x="0" y="11887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492115" y="3844925"/>
            <a:ext cx="988060" cy="426084"/>
          </a:xfrm>
          <a:custGeom>
            <a:avLst/>
            <a:gdLst/>
            <a:ahLst/>
            <a:cxnLst/>
            <a:rect l="l" t="t" r="r" b="b"/>
            <a:pathLst>
              <a:path w="988060" h="426085">
                <a:moveTo>
                  <a:pt x="14350" y="0"/>
                </a:moveTo>
                <a:lnTo>
                  <a:pt x="0" y="35306"/>
                </a:lnTo>
                <a:lnTo>
                  <a:pt x="35306" y="49656"/>
                </a:lnTo>
                <a:lnTo>
                  <a:pt x="49657" y="14350"/>
                </a:lnTo>
                <a:lnTo>
                  <a:pt x="14350" y="0"/>
                </a:lnTo>
                <a:close/>
              </a:path>
              <a:path w="988060" h="426085">
                <a:moveTo>
                  <a:pt x="84962" y="28701"/>
                </a:moveTo>
                <a:lnTo>
                  <a:pt x="70612" y="64007"/>
                </a:lnTo>
                <a:lnTo>
                  <a:pt x="105918" y="78358"/>
                </a:lnTo>
                <a:lnTo>
                  <a:pt x="120269" y="43052"/>
                </a:lnTo>
                <a:lnTo>
                  <a:pt x="84962" y="28701"/>
                </a:lnTo>
                <a:close/>
              </a:path>
              <a:path w="988060" h="426085">
                <a:moveTo>
                  <a:pt x="155575" y="57404"/>
                </a:moveTo>
                <a:lnTo>
                  <a:pt x="141224" y="92710"/>
                </a:lnTo>
                <a:lnTo>
                  <a:pt x="176530" y="107061"/>
                </a:lnTo>
                <a:lnTo>
                  <a:pt x="190881" y="71755"/>
                </a:lnTo>
                <a:lnTo>
                  <a:pt x="155575" y="57404"/>
                </a:lnTo>
                <a:close/>
              </a:path>
              <a:path w="988060" h="426085">
                <a:moveTo>
                  <a:pt x="226187" y="86106"/>
                </a:moveTo>
                <a:lnTo>
                  <a:pt x="211836" y="121412"/>
                </a:lnTo>
                <a:lnTo>
                  <a:pt x="247142" y="135762"/>
                </a:lnTo>
                <a:lnTo>
                  <a:pt x="261493" y="100456"/>
                </a:lnTo>
                <a:lnTo>
                  <a:pt x="226187" y="86106"/>
                </a:lnTo>
                <a:close/>
              </a:path>
              <a:path w="988060" h="426085">
                <a:moveTo>
                  <a:pt x="296799" y="114807"/>
                </a:moveTo>
                <a:lnTo>
                  <a:pt x="282448" y="150113"/>
                </a:lnTo>
                <a:lnTo>
                  <a:pt x="317754" y="164464"/>
                </a:lnTo>
                <a:lnTo>
                  <a:pt x="332105" y="129158"/>
                </a:lnTo>
                <a:lnTo>
                  <a:pt x="296799" y="114807"/>
                </a:lnTo>
                <a:close/>
              </a:path>
              <a:path w="988060" h="426085">
                <a:moveTo>
                  <a:pt x="367411" y="143510"/>
                </a:moveTo>
                <a:lnTo>
                  <a:pt x="353060" y="178816"/>
                </a:lnTo>
                <a:lnTo>
                  <a:pt x="388365" y="193167"/>
                </a:lnTo>
                <a:lnTo>
                  <a:pt x="402717" y="157861"/>
                </a:lnTo>
                <a:lnTo>
                  <a:pt x="367411" y="143510"/>
                </a:lnTo>
                <a:close/>
              </a:path>
              <a:path w="988060" h="426085">
                <a:moveTo>
                  <a:pt x="437896" y="172212"/>
                </a:moveTo>
                <a:lnTo>
                  <a:pt x="423545" y="207518"/>
                </a:lnTo>
                <a:lnTo>
                  <a:pt x="458850" y="221869"/>
                </a:lnTo>
                <a:lnTo>
                  <a:pt x="473201" y="186562"/>
                </a:lnTo>
                <a:lnTo>
                  <a:pt x="437896" y="172212"/>
                </a:lnTo>
                <a:close/>
              </a:path>
              <a:path w="988060" h="426085">
                <a:moveTo>
                  <a:pt x="508508" y="200913"/>
                </a:moveTo>
                <a:lnTo>
                  <a:pt x="494157" y="236219"/>
                </a:lnTo>
                <a:lnTo>
                  <a:pt x="529463" y="250570"/>
                </a:lnTo>
                <a:lnTo>
                  <a:pt x="543813" y="215264"/>
                </a:lnTo>
                <a:lnTo>
                  <a:pt x="508508" y="200913"/>
                </a:lnTo>
                <a:close/>
              </a:path>
              <a:path w="988060" h="426085">
                <a:moveTo>
                  <a:pt x="579120" y="229616"/>
                </a:moveTo>
                <a:lnTo>
                  <a:pt x="564769" y="264794"/>
                </a:lnTo>
                <a:lnTo>
                  <a:pt x="600075" y="279145"/>
                </a:lnTo>
                <a:lnTo>
                  <a:pt x="614426" y="243967"/>
                </a:lnTo>
                <a:lnTo>
                  <a:pt x="579120" y="229616"/>
                </a:lnTo>
                <a:close/>
              </a:path>
              <a:path w="988060" h="426085">
                <a:moveTo>
                  <a:pt x="649732" y="258191"/>
                </a:moveTo>
                <a:lnTo>
                  <a:pt x="635381" y="293497"/>
                </a:lnTo>
                <a:lnTo>
                  <a:pt x="670687" y="307848"/>
                </a:lnTo>
                <a:lnTo>
                  <a:pt x="685038" y="272542"/>
                </a:lnTo>
                <a:lnTo>
                  <a:pt x="649732" y="258191"/>
                </a:lnTo>
                <a:close/>
              </a:path>
              <a:path w="988060" h="426085">
                <a:moveTo>
                  <a:pt x="720344" y="286893"/>
                </a:moveTo>
                <a:lnTo>
                  <a:pt x="705993" y="322199"/>
                </a:lnTo>
                <a:lnTo>
                  <a:pt x="741299" y="336550"/>
                </a:lnTo>
                <a:lnTo>
                  <a:pt x="755650" y="301244"/>
                </a:lnTo>
                <a:lnTo>
                  <a:pt x="720344" y="286893"/>
                </a:lnTo>
                <a:close/>
              </a:path>
              <a:path w="988060" h="426085">
                <a:moveTo>
                  <a:pt x="790956" y="315594"/>
                </a:moveTo>
                <a:lnTo>
                  <a:pt x="776605" y="350900"/>
                </a:lnTo>
                <a:lnTo>
                  <a:pt x="811911" y="365251"/>
                </a:lnTo>
                <a:lnTo>
                  <a:pt x="826262" y="329945"/>
                </a:lnTo>
                <a:lnTo>
                  <a:pt x="790956" y="315594"/>
                </a:lnTo>
                <a:close/>
              </a:path>
              <a:path w="988060" h="426085">
                <a:moveTo>
                  <a:pt x="874392" y="390700"/>
                </a:moveTo>
                <a:lnTo>
                  <a:pt x="860044" y="425957"/>
                </a:lnTo>
                <a:lnTo>
                  <a:pt x="987551" y="416051"/>
                </a:lnTo>
                <a:lnTo>
                  <a:pt x="968088" y="393954"/>
                </a:lnTo>
                <a:lnTo>
                  <a:pt x="882396" y="393954"/>
                </a:lnTo>
                <a:lnTo>
                  <a:pt x="874392" y="390700"/>
                </a:lnTo>
                <a:close/>
              </a:path>
              <a:path w="988060" h="426085">
                <a:moveTo>
                  <a:pt x="888758" y="355400"/>
                </a:moveTo>
                <a:lnTo>
                  <a:pt x="874392" y="390700"/>
                </a:lnTo>
                <a:lnTo>
                  <a:pt x="882396" y="393954"/>
                </a:lnTo>
                <a:lnTo>
                  <a:pt x="896747" y="358648"/>
                </a:lnTo>
                <a:lnTo>
                  <a:pt x="888758" y="355400"/>
                </a:lnTo>
                <a:close/>
              </a:path>
              <a:path w="988060" h="426085">
                <a:moveTo>
                  <a:pt x="903097" y="320167"/>
                </a:moveTo>
                <a:lnTo>
                  <a:pt x="888758" y="355400"/>
                </a:lnTo>
                <a:lnTo>
                  <a:pt x="896747" y="358648"/>
                </a:lnTo>
                <a:lnTo>
                  <a:pt x="882396" y="393954"/>
                </a:lnTo>
                <a:lnTo>
                  <a:pt x="968088" y="393954"/>
                </a:lnTo>
                <a:lnTo>
                  <a:pt x="903097" y="320167"/>
                </a:lnTo>
                <a:close/>
              </a:path>
              <a:path w="988060" h="426085">
                <a:moveTo>
                  <a:pt x="861440" y="344297"/>
                </a:moveTo>
                <a:lnTo>
                  <a:pt x="847089" y="379602"/>
                </a:lnTo>
                <a:lnTo>
                  <a:pt x="874392" y="390700"/>
                </a:lnTo>
                <a:lnTo>
                  <a:pt x="888758" y="355400"/>
                </a:lnTo>
                <a:lnTo>
                  <a:pt x="861440" y="34429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251830" y="5229605"/>
            <a:ext cx="506730" cy="460375"/>
            <a:chOff x="5251830" y="5229605"/>
            <a:chExt cx="506730" cy="460375"/>
          </a:xfrm>
        </p:grpSpPr>
        <p:sp>
          <p:nvSpPr>
            <p:cNvPr id="21" name="object 21"/>
            <p:cNvSpPr/>
            <p:nvPr/>
          </p:nvSpPr>
          <p:spPr>
            <a:xfrm>
              <a:off x="5258180" y="5235955"/>
              <a:ext cx="494030" cy="447675"/>
            </a:xfrm>
            <a:custGeom>
              <a:avLst/>
              <a:gdLst/>
              <a:ahLst/>
              <a:cxnLst/>
              <a:rect l="l" t="t" r="r" b="b"/>
              <a:pathLst>
                <a:path w="494029" h="447675">
                  <a:moveTo>
                    <a:pt x="364871" y="0"/>
                  </a:moveTo>
                  <a:lnTo>
                    <a:pt x="136144" y="146685"/>
                  </a:lnTo>
                  <a:lnTo>
                    <a:pt x="71882" y="46482"/>
                  </a:lnTo>
                  <a:lnTo>
                    <a:pt x="0" y="375462"/>
                  </a:lnTo>
                  <a:lnTo>
                    <a:pt x="329057" y="447319"/>
                  </a:lnTo>
                  <a:lnTo>
                    <a:pt x="264795" y="347091"/>
                  </a:lnTo>
                  <a:lnTo>
                    <a:pt x="493522" y="200406"/>
                  </a:lnTo>
                  <a:lnTo>
                    <a:pt x="3648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8180" y="5235955"/>
              <a:ext cx="494030" cy="447675"/>
            </a:xfrm>
            <a:custGeom>
              <a:avLst/>
              <a:gdLst/>
              <a:ahLst/>
              <a:cxnLst/>
              <a:rect l="l" t="t" r="r" b="b"/>
              <a:pathLst>
                <a:path w="494029" h="447675">
                  <a:moveTo>
                    <a:pt x="493522" y="200406"/>
                  </a:moveTo>
                  <a:lnTo>
                    <a:pt x="264795" y="347091"/>
                  </a:lnTo>
                  <a:lnTo>
                    <a:pt x="329057" y="447319"/>
                  </a:lnTo>
                  <a:lnTo>
                    <a:pt x="0" y="375462"/>
                  </a:lnTo>
                  <a:lnTo>
                    <a:pt x="71882" y="46482"/>
                  </a:lnTo>
                  <a:lnTo>
                    <a:pt x="136144" y="146685"/>
                  </a:lnTo>
                  <a:lnTo>
                    <a:pt x="364871" y="0"/>
                  </a:lnTo>
                  <a:lnTo>
                    <a:pt x="493522" y="20040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48038" y="3805745"/>
            <a:ext cx="3598545" cy="2686633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lang="az-Latn-AZ" sz="2000" b="1" dirty="0" err="1">
                <a:solidFill>
                  <a:srgbClr val="C00000"/>
                </a:solidFill>
                <a:latin typeface="Arial"/>
                <a:cs typeface="Arial"/>
              </a:rPr>
              <a:t>Ambilator</a:t>
            </a:r>
            <a:r>
              <a:rPr lang="az-Latn-AZ" sz="2000" b="1" dirty="0">
                <a:solidFill>
                  <a:srgbClr val="C00000"/>
                </a:solidFill>
                <a:latin typeface="Arial"/>
                <a:cs typeface="Arial"/>
              </a:rPr>
              <a:t> müşahidə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az-Latn-AZ" sz="1600" spc="-5" dirty="0">
                <a:solidFill>
                  <a:srgbClr val="C00000"/>
                </a:solidFill>
                <a:latin typeface="Arial MT"/>
                <a:cs typeface="Arial MT"/>
              </a:rPr>
              <a:t>terapevt</a:t>
            </a:r>
            <a:r>
              <a:rPr sz="1600" spc="-5" dirty="0">
                <a:solidFill>
                  <a:srgbClr val="C00000"/>
                </a:solidFill>
                <a:latin typeface="Arial MT"/>
                <a:cs typeface="Arial MT"/>
              </a:rPr>
              <a:t>,</a:t>
            </a:r>
            <a:r>
              <a:rPr sz="1600" spc="-1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lang="az-Latn-AZ" sz="1600" spc="-5" dirty="0">
                <a:solidFill>
                  <a:srgbClr val="C00000"/>
                </a:solidFill>
                <a:latin typeface="Arial MT"/>
                <a:cs typeface="Arial MT"/>
              </a:rPr>
              <a:t>kardioloq </a:t>
            </a:r>
            <a:endParaRPr sz="1600" dirty="0">
              <a:latin typeface="Arial MT"/>
              <a:cs typeface="Arial MT"/>
            </a:endParaRPr>
          </a:p>
          <a:p>
            <a:pPr marL="274955" marR="1622425" indent="-182880">
              <a:lnSpc>
                <a:spcPct val="100000"/>
              </a:lnSpc>
              <a:spcBef>
                <a:spcPts val="1205"/>
              </a:spcBef>
              <a:buChar char="•"/>
              <a:tabLst>
                <a:tab pos="275590" algn="l"/>
              </a:tabLst>
            </a:pPr>
            <a:r>
              <a:rPr lang="en-US" sz="1600" spc="-5" dirty="0" err="1">
                <a:solidFill>
                  <a:srgbClr val="C00000"/>
                </a:solidFill>
                <a:latin typeface="Arial MT"/>
                <a:cs typeface="Arial MT"/>
              </a:rPr>
              <a:t>Mütamadi</a:t>
            </a:r>
            <a:r>
              <a:rPr lang="en-US" sz="16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lang="en-US" sz="1600" spc="-5" dirty="0" err="1">
                <a:solidFill>
                  <a:srgbClr val="C00000"/>
                </a:solidFill>
                <a:latin typeface="Arial MT"/>
                <a:cs typeface="Arial MT"/>
              </a:rPr>
              <a:t>müşahidə</a:t>
            </a:r>
            <a:r>
              <a:rPr lang="en-US" sz="16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endParaRPr lang="en-US" sz="1600" dirty="0">
              <a:latin typeface="Arial MT"/>
              <a:cs typeface="Arial MT"/>
            </a:endParaRPr>
          </a:p>
          <a:p>
            <a:pPr marL="274955" indent="-183515">
              <a:lnSpc>
                <a:spcPct val="100000"/>
              </a:lnSpc>
              <a:spcBef>
                <a:spcPts val="1200"/>
              </a:spcBef>
              <a:buChar char="•"/>
              <a:tabLst>
                <a:tab pos="275590" algn="l"/>
              </a:tabLst>
            </a:pPr>
            <a:r>
              <a:rPr lang="az-Latn-AZ" sz="1600" spc="-5" dirty="0">
                <a:solidFill>
                  <a:srgbClr val="C00000"/>
                </a:solidFill>
                <a:latin typeface="Arial MT"/>
                <a:cs typeface="Arial MT"/>
              </a:rPr>
              <a:t>Müalicə strategiyası </a:t>
            </a:r>
            <a:endParaRPr lang="en-US" sz="1600" dirty="0">
              <a:latin typeface="Arial MT"/>
              <a:cs typeface="Arial MT"/>
            </a:endParaRPr>
          </a:p>
          <a:p>
            <a:pPr marL="274955" marR="654050" indent="-182880">
              <a:lnSpc>
                <a:spcPct val="100000"/>
              </a:lnSpc>
              <a:spcBef>
                <a:spcPts val="1200"/>
              </a:spcBef>
              <a:buChar char="•"/>
              <a:tabLst>
                <a:tab pos="275590" algn="l"/>
              </a:tabLst>
            </a:pPr>
            <a:r>
              <a:rPr lang="az-Latn-AZ" sz="1600" spc="-5" dirty="0">
                <a:solidFill>
                  <a:srgbClr val="C00000"/>
                </a:solidFill>
                <a:latin typeface="Arial MT"/>
                <a:cs typeface="Arial MT"/>
              </a:rPr>
              <a:t>Həyat tərzi </a:t>
            </a:r>
            <a:r>
              <a:rPr lang="az-Latn-AZ" sz="1600" spc="-5" dirty="0" err="1">
                <a:solidFill>
                  <a:srgbClr val="C00000"/>
                </a:solidFill>
                <a:latin typeface="Arial MT"/>
                <a:cs typeface="Arial MT"/>
              </a:rPr>
              <a:t>dəyişdirilməsi</a:t>
            </a:r>
            <a:r>
              <a:rPr lang="az-Latn-AZ" sz="1600" spc="-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endParaRPr lang="en-US" sz="1600" dirty="0">
              <a:latin typeface="Arial MT"/>
              <a:cs typeface="Arial MT"/>
            </a:endParaRPr>
          </a:p>
          <a:p>
            <a:pPr marL="274955" indent="-183515">
              <a:lnSpc>
                <a:spcPct val="100000"/>
              </a:lnSpc>
              <a:spcBef>
                <a:spcPts val="1205"/>
              </a:spcBef>
              <a:buChar char="•"/>
              <a:tabLst>
                <a:tab pos="275590" algn="l"/>
              </a:tabLst>
            </a:pPr>
            <a:r>
              <a:rPr lang="az-Latn-AZ" sz="1600" spc="-5" dirty="0">
                <a:solidFill>
                  <a:srgbClr val="C00000"/>
                </a:solidFill>
                <a:latin typeface="Arial MT"/>
                <a:cs typeface="Arial MT"/>
              </a:rPr>
              <a:t>Erkən və təkrar hospitalizasiyasının profilaktikası </a:t>
            </a:r>
            <a:endParaRPr lang="en-US" sz="16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51" y="5974079"/>
            <a:ext cx="1915795" cy="409086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310"/>
              </a:spcBef>
            </a:pPr>
            <a:r>
              <a:rPr lang="az-Latn-AZ" sz="2400" b="1" spc="-5" dirty="0">
                <a:solidFill>
                  <a:srgbClr val="FFFFFF"/>
                </a:solidFill>
                <a:latin typeface="Arial"/>
                <a:cs typeface="Arial"/>
              </a:rPr>
              <a:t>İTB/KKB</a:t>
            </a:r>
            <a:endParaRPr lang="az-Latn-AZ" sz="2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5476" y="5974079"/>
            <a:ext cx="2832100" cy="409086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310"/>
              </a:spcBef>
            </a:pPr>
            <a:r>
              <a:rPr lang="az-Latn-AZ" sz="2400" b="1" dirty="0">
                <a:solidFill>
                  <a:srgbClr val="FFFFFF"/>
                </a:solidFill>
                <a:latin typeface="Arial"/>
                <a:cs typeface="Arial"/>
              </a:rPr>
              <a:t>stasionar</a:t>
            </a:r>
            <a:endParaRPr lang="az-Latn-AZ" sz="24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206498" y="6053073"/>
            <a:ext cx="377190" cy="305435"/>
            <a:chOff x="2206498" y="6053073"/>
            <a:chExt cx="377190" cy="305435"/>
          </a:xfrm>
        </p:grpSpPr>
        <p:sp>
          <p:nvSpPr>
            <p:cNvPr id="27" name="object 27"/>
            <p:cNvSpPr/>
            <p:nvPr/>
          </p:nvSpPr>
          <p:spPr>
            <a:xfrm>
              <a:off x="2212848" y="6059423"/>
              <a:ext cx="364490" cy="292735"/>
            </a:xfrm>
            <a:custGeom>
              <a:avLst/>
              <a:gdLst/>
              <a:ahLst/>
              <a:cxnLst/>
              <a:rect l="l" t="t" r="r" b="b"/>
              <a:pathLst>
                <a:path w="364489" h="292735">
                  <a:moveTo>
                    <a:pt x="218185" y="0"/>
                  </a:moveTo>
                  <a:lnTo>
                    <a:pt x="218185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218185" y="219455"/>
                  </a:lnTo>
                  <a:lnTo>
                    <a:pt x="218185" y="292607"/>
                  </a:lnTo>
                  <a:lnTo>
                    <a:pt x="364235" y="146303"/>
                  </a:lnTo>
                  <a:lnTo>
                    <a:pt x="2181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12848" y="6059423"/>
              <a:ext cx="364490" cy="292735"/>
            </a:xfrm>
            <a:custGeom>
              <a:avLst/>
              <a:gdLst/>
              <a:ahLst/>
              <a:cxnLst/>
              <a:rect l="l" t="t" r="r" b="b"/>
              <a:pathLst>
                <a:path w="364489" h="292735">
                  <a:moveTo>
                    <a:pt x="0" y="73151"/>
                  </a:moveTo>
                  <a:lnTo>
                    <a:pt x="218185" y="73151"/>
                  </a:lnTo>
                  <a:lnTo>
                    <a:pt x="218185" y="0"/>
                  </a:lnTo>
                  <a:lnTo>
                    <a:pt x="364235" y="146303"/>
                  </a:lnTo>
                  <a:lnTo>
                    <a:pt x="218185" y="292607"/>
                  </a:lnTo>
                  <a:lnTo>
                    <a:pt x="218185" y="219455"/>
                  </a:lnTo>
                  <a:lnTo>
                    <a:pt x="0" y="219455"/>
                  </a:lnTo>
                  <a:lnTo>
                    <a:pt x="0" y="731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993126" y="4041394"/>
            <a:ext cx="521970" cy="490220"/>
            <a:chOff x="7993126" y="4041394"/>
            <a:chExt cx="521970" cy="490220"/>
          </a:xfrm>
        </p:grpSpPr>
        <p:sp>
          <p:nvSpPr>
            <p:cNvPr id="30" name="object 30"/>
            <p:cNvSpPr/>
            <p:nvPr/>
          </p:nvSpPr>
          <p:spPr>
            <a:xfrm>
              <a:off x="7999476" y="4047744"/>
              <a:ext cx="509270" cy="477520"/>
            </a:xfrm>
            <a:custGeom>
              <a:avLst/>
              <a:gdLst/>
              <a:ahLst/>
              <a:cxnLst/>
              <a:rect l="l" t="t" r="r" b="b"/>
              <a:pathLst>
                <a:path w="509270" h="477520">
                  <a:moveTo>
                    <a:pt x="270509" y="0"/>
                  </a:moveTo>
                  <a:lnTo>
                    <a:pt x="270509" y="119252"/>
                  </a:lnTo>
                  <a:lnTo>
                    <a:pt x="0" y="119252"/>
                  </a:lnTo>
                  <a:lnTo>
                    <a:pt x="0" y="357758"/>
                  </a:lnTo>
                  <a:lnTo>
                    <a:pt x="270509" y="357758"/>
                  </a:lnTo>
                  <a:lnTo>
                    <a:pt x="270509" y="477011"/>
                  </a:lnTo>
                  <a:lnTo>
                    <a:pt x="509016" y="238505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99476" y="4047744"/>
              <a:ext cx="509270" cy="477520"/>
            </a:xfrm>
            <a:custGeom>
              <a:avLst/>
              <a:gdLst/>
              <a:ahLst/>
              <a:cxnLst/>
              <a:rect l="l" t="t" r="r" b="b"/>
              <a:pathLst>
                <a:path w="509270" h="477520">
                  <a:moveTo>
                    <a:pt x="0" y="119252"/>
                  </a:moveTo>
                  <a:lnTo>
                    <a:pt x="270509" y="119252"/>
                  </a:lnTo>
                  <a:lnTo>
                    <a:pt x="270509" y="0"/>
                  </a:lnTo>
                  <a:lnTo>
                    <a:pt x="509016" y="238505"/>
                  </a:lnTo>
                  <a:lnTo>
                    <a:pt x="270509" y="477011"/>
                  </a:lnTo>
                  <a:lnTo>
                    <a:pt x="270509" y="357758"/>
                  </a:lnTo>
                  <a:lnTo>
                    <a:pt x="0" y="357758"/>
                  </a:lnTo>
                  <a:lnTo>
                    <a:pt x="0" y="119252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662929" y="5970778"/>
            <a:ext cx="2681605" cy="488315"/>
            <a:chOff x="5662929" y="5970778"/>
            <a:chExt cx="2681605" cy="488315"/>
          </a:xfrm>
        </p:grpSpPr>
        <p:sp>
          <p:nvSpPr>
            <p:cNvPr id="33" name="object 33"/>
            <p:cNvSpPr/>
            <p:nvPr/>
          </p:nvSpPr>
          <p:spPr>
            <a:xfrm>
              <a:off x="5669279" y="5977128"/>
              <a:ext cx="2668905" cy="475615"/>
            </a:xfrm>
            <a:custGeom>
              <a:avLst/>
              <a:gdLst/>
              <a:ahLst/>
              <a:cxnLst/>
              <a:rect l="l" t="t" r="r" b="b"/>
              <a:pathLst>
                <a:path w="2668904" h="475614">
                  <a:moveTo>
                    <a:pt x="2430906" y="0"/>
                  </a:moveTo>
                  <a:lnTo>
                    <a:pt x="2430906" y="118872"/>
                  </a:lnTo>
                  <a:lnTo>
                    <a:pt x="0" y="118872"/>
                  </a:lnTo>
                  <a:lnTo>
                    <a:pt x="0" y="356616"/>
                  </a:lnTo>
                  <a:lnTo>
                    <a:pt x="2430906" y="356616"/>
                  </a:lnTo>
                  <a:lnTo>
                    <a:pt x="2430906" y="475488"/>
                  </a:lnTo>
                  <a:lnTo>
                    <a:pt x="2668524" y="237744"/>
                  </a:lnTo>
                  <a:lnTo>
                    <a:pt x="24309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69279" y="5977128"/>
              <a:ext cx="2668905" cy="475615"/>
            </a:xfrm>
            <a:custGeom>
              <a:avLst/>
              <a:gdLst/>
              <a:ahLst/>
              <a:cxnLst/>
              <a:rect l="l" t="t" r="r" b="b"/>
              <a:pathLst>
                <a:path w="2668904" h="475614">
                  <a:moveTo>
                    <a:pt x="0" y="118872"/>
                  </a:moveTo>
                  <a:lnTo>
                    <a:pt x="2430906" y="118872"/>
                  </a:lnTo>
                  <a:lnTo>
                    <a:pt x="2430906" y="0"/>
                  </a:lnTo>
                  <a:lnTo>
                    <a:pt x="2668524" y="237744"/>
                  </a:lnTo>
                  <a:lnTo>
                    <a:pt x="2430906" y="475488"/>
                  </a:lnTo>
                  <a:lnTo>
                    <a:pt x="2430906" y="356616"/>
                  </a:lnTo>
                  <a:lnTo>
                    <a:pt x="0" y="356616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5375" y="6638950"/>
            <a:ext cx="4632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Collins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SP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Academic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Emergency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Medicine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2015;22:94–112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705" y="852320"/>
            <a:ext cx="12082780" cy="5746115"/>
            <a:chOff x="115570" y="868885"/>
            <a:chExt cx="12082780" cy="5746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149" y="868885"/>
              <a:ext cx="10771798" cy="52956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1920" y="6092951"/>
              <a:ext cx="12070080" cy="515620"/>
            </a:xfrm>
            <a:custGeom>
              <a:avLst/>
              <a:gdLst/>
              <a:ahLst/>
              <a:cxnLst/>
              <a:rect l="l" t="t" r="r" b="b"/>
              <a:pathLst>
                <a:path w="12070080" h="515620">
                  <a:moveTo>
                    <a:pt x="12070080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2070080" y="515112"/>
                  </a:lnTo>
                  <a:lnTo>
                    <a:pt x="12070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20" y="6092951"/>
              <a:ext cx="12070080" cy="515620"/>
            </a:xfrm>
            <a:custGeom>
              <a:avLst/>
              <a:gdLst/>
              <a:ahLst/>
              <a:cxnLst/>
              <a:rect l="l" t="t" r="r" b="b"/>
              <a:pathLst>
                <a:path w="12070080" h="515620">
                  <a:moveTo>
                    <a:pt x="0" y="515112"/>
                  </a:moveTo>
                  <a:lnTo>
                    <a:pt x="12070080" y="515112"/>
                  </a:lnTo>
                  <a:lnTo>
                    <a:pt x="12070080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81760" y="92455"/>
            <a:ext cx="942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z-Latn-AZ" sz="2800" spc="-5" dirty="0">
                <a:solidFill>
                  <a:srgbClr val="C00000"/>
                </a:solidFill>
              </a:rPr>
              <a:t>TY xəstə </a:t>
            </a:r>
            <a:r>
              <a:rPr lang="az-Latn-AZ" sz="2800" spc="-5" dirty="0" err="1">
                <a:solidFill>
                  <a:srgbClr val="C00000"/>
                </a:solidFill>
              </a:rPr>
              <a:t>dəyərləndirilməsi</a:t>
            </a:r>
            <a:endParaRPr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7559E-B224-C44F-558D-00BF73676D4F}"/>
              </a:ext>
            </a:extLst>
          </p:cNvPr>
          <p:cNvSpPr txBox="1"/>
          <p:nvPr/>
        </p:nvSpPr>
        <p:spPr>
          <a:xfrm>
            <a:off x="4038600" y="852320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/>
              <a:t>TY ÜÇ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B98B1-9536-0ABF-4A70-DA20634DD210}"/>
              </a:ext>
            </a:extLst>
          </p:cNvPr>
          <p:cNvSpPr txBox="1"/>
          <p:nvPr/>
        </p:nvSpPr>
        <p:spPr>
          <a:xfrm>
            <a:off x="2667000" y="1524000"/>
            <a:ext cx="6324600" cy="7177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az-Latn-AZ" sz="2000" b="1" dirty="0">
                <a:solidFill>
                  <a:schemeClr val="bg1">
                    <a:lumMod val="95000"/>
                  </a:schemeClr>
                </a:solidFill>
              </a:rPr>
              <a:t>Aşağı AT, </a:t>
            </a:r>
            <a:r>
              <a:rPr lang="az-Latn-AZ" sz="2000" b="1" dirty="0" err="1">
                <a:solidFill>
                  <a:schemeClr val="bg1">
                    <a:lumMod val="95000"/>
                  </a:schemeClr>
                </a:solidFill>
              </a:rPr>
              <a:t>hipoksiya</a:t>
            </a:r>
            <a:r>
              <a:rPr lang="az-Latn-AZ" sz="2000" b="1" dirty="0">
                <a:solidFill>
                  <a:schemeClr val="bg1">
                    <a:lumMod val="95000"/>
                  </a:schemeClr>
                </a:solidFill>
              </a:rPr>
              <a:t>, böyrək çatışmazlığı, miokard işemiya/infarktı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B4440-DB90-0219-FD6A-735F8CF6A08F}"/>
              </a:ext>
            </a:extLst>
          </p:cNvPr>
          <p:cNvSpPr txBox="1"/>
          <p:nvPr/>
        </p:nvSpPr>
        <p:spPr>
          <a:xfrm rot="18787297">
            <a:off x="3200400" y="3516732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dirty="0"/>
              <a:t>HƏ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CC31C-7A05-3E86-F93A-D7DFB0F116DA}"/>
              </a:ext>
            </a:extLst>
          </p:cNvPr>
          <p:cNvSpPr txBox="1"/>
          <p:nvPr/>
        </p:nvSpPr>
        <p:spPr>
          <a:xfrm rot="1803896">
            <a:off x="7055598" y="2577013"/>
            <a:ext cx="595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dirty="0"/>
              <a:t>YOX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8224F-67C6-E5B9-9101-3B254FB11DB5}"/>
              </a:ext>
            </a:extLst>
          </p:cNvPr>
          <p:cNvSpPr txBox="1"/>
          <p:nvPr/>
        </p:nvSpPr>
        <p:spPr>
          <a:xfrm>
            <a:off x="1752600" y="5368516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z-Latn-AZ" dirty="0"/>
              <a:t>Yüksək risk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50D46-74CB-2F7A-A95C-6528C00982AF}"/>
              </a:ext>
            </a:extLst>
          </p:cNvPr>
          <p:cNvSpPr txBox="1"/>
          <p:nvPr/>
        </p:nvSpPr>
        <p:spPr>
          <a:xfrm>
            <a:off x="5603282" y="5368516"/>
            <a:ext cx="1864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Orta risk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E33F4-A4A6-2BC0-34FB-600EEC58AB42}"/>
              </a:ext>
            </a:extLst>
          </p:cNvPr>
          <p:cNvSpPr txBox="1"/>
          <p:nvPr/>
        </p:nvSpPr>
        <p:spPr>
          <a:xfrm>
            <a:off x="9601200" y="5399309"/>
            <a:ext cx="1447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Aşağı risk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4C884-FF52-BD87-929B-79B429B17EEC}"/>
              </a:ext>
            </a:extLst>
          </p:cNvPr>
          <p:cNvSpPr txBox="1"/>
          <p:nvPr/>
        </p:nvSpPr>
        <p:spPr>
          <a:xfrm>
            <a:off x="6843305" y="3205950"/>
            <a:ext cx="32971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z-Latn-AZ" sz="1600" dirty="0" err="1"/>
              <a:t>Əhəmiyətli</a:t>
            </a:r>
            <a:r>
              <a:rPr lang="az-Latn-AZ" sz="1600" dirty="0"/>
              <a:t> yanaşı xəstəlikləri 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600" dirty="0" err="1"/>
              <a:t>Əhəmiyətli</a:t>
            </a:r>
            <a:r>
              <a:rPr lang="az-Latn-AZ" sz="1600" dirty="0"/>
              <a:t> özünə qulluq problemi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600" dirty="0"/>
              <a:t>TY müalicəyə pis cavab 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026CE-AF4B-16AC-DBBE-F9FE7D88F4E5}"/>
              </a:ext>
            </a:extLst>
          </p:cNvPr>
          <p:cNvSpPr txBox="1"/>
          <p:nvPr/>
        </p:nvSpPr>
        <p:spPr>
          <a:xfrm rot="1803896">
            <a:off x="9653645" y="4393040"/>
            <a:ext cx="595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dirty="0"/>
              <a:t>YOX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5375" y="6638950"/>
            <a:ext cx="4632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Collins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SP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Academic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Emergency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Medicine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2015;22:94–112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0170" y="1098803"/>
            <a:ext cx="11560810" cy="4824730"/>
            <a:chOff x="310170" y="1098803"/>
            <a:chExt cx="11560810" cy="4824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170" y="1098803"/>
              <a:ext cx="11560369" cy="48246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5360" y="3808348"/>
              <a:ext cx="4836160" cy="845185"/>
            </a:xfrm>
            <a:custGeom>
              <a:avLst/>
              <a:gdLst/>
              <a:ahLst/>
              <a:cxnLst/>
              <a:rect l="l" t="t" r="r" b="b"/>
              <a:pathLst>
                <a:path w="4836160" h="845185">
                  <a:moveTo>
                    <a:pt x="1045972" y="156210"/>
                  </a:moveTo>
                  <a:lnTo>
                    <a:pt x="1002157" y="93980"/>
                  </a:lnTo>
                  <a:lnTo>
                    <a:pt x="165112" y="682548"/>
                  </a:lnTo>
                  <a:lnTo>
                    <a:pt x="121259" y="620141"/>
                  </a:lnTo>
                  <a:lnTo>
                    <a:pt x="0" y="845185"/>
                  </a:lnTo>
                  <a:lnTo>
                    <a:pt x="252742" y="807212"/>
                  </a:lnTo>
                  <a:lnTo>
                    <a:pt x="224345" y="766826"/>
                  </a:lnTo>
                  <a:lnTo>
                    <a:pt x="208927" y="744893"/>
                  </a:lnTo>
                  <a:lnTo>
                    <a:pt x="1045972" y="156210"/>
                  </a:lnTo>
                  <a:close/>
                </a:path>
                <a:path w="4836160" h="845185">
                  <a:moveTo>
                    <a:pt x="3543554" y="845185"/>
                  </a:moveTo>
                  <a:lnTo>
                    <a:pt x="3501288" y="767715"/>
                  </a:lnTo>
                  <a:lnTo>
                    <a:pt x="3421126" y="620776"/>
                  </a:lnTo>
                  <a:lnTo>
                    <a:pt x="3377615" y="683323"/>
                  </a:lnTo>
                  <a:lnTo>
                    <a:pt x="2530221" y="93853"/>
                  </a:lnTo>
                  <a:lnTo>
                    <a:pt x="2486787" y="156337"/>
                  </a:lnTo>
                  <a:lnTo>
                    <a:pt x="3334067" y="745947"/>
                  </a:lnTo>
                  <a:lnTo>
                    <a:pt x="3290570" y="808482"/>
                  </a:lnTo>
                  <a:lnTo>
                    <a:pt x="3543554" y="845185"/>
                  </a:lnTo>
                  <a:close/>
                </a:path>
                <a:path w="4836160" h="845185">
                  <a:moveTo>
                    <a:pt x="4836033" y="61214"/>
                  </a:moveTo>
                  <a:lnTo>
                    <a:pt x="4790567" y="0"/>
                  </a:lnTo>
                  <a:lnTo>
                    <a:pt x="3877830" y="677913"/>
                  </a:lnTo>
                  <a:lnTo>
                    <a:pt x="3832352" y="616712"/>
                  </a:lnTo>
                  <a:lnTo>
                    <a:pt x="3717036" y="844804"/>
                  </a:lnTo>
                  <a:lnTo>
                    <a:pt x="3968750" y="800227"/>
                  </a:lnTo>
                  <a:lnTo>
                    <a:pt x="3940238" y="761873"/>
                  </a:lnTo>
                  <a:lnTo>
                    <a:pt x="3923322" y="739114"/>
                  </a:lnTo>
                  <a:lnTo>
                    <a:pt x="4836033" y="612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1760" y="92455"/>
            <a:ext cx="942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z-Latn-AZ" sz="2800" spc="-5" dirty="0">
                <a:solidFill>
                  <a:srgbClr val="C00000"/>
                </a:solidFill>
              </a:rPr>
              <a:t>TY xəstə dəyərləndirilməsi-2</a:t>
            </a:r>
            <a:endParaRPr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E7914-D00B-2950-2FF6-72B802190CE2}"/>
              </a:ext>
            </a:extLst>
          </p:cNvPr>
          <p:cNvSpPr txBox="1"/>
          <p:nvPr/>
        </p:nvSpPr>
        <p:spPr>
          <a:xfrm>
            <a:off x="1828800" y="1524000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z-Latn-AZ" dirty="0"/>
              <a:t>Yüksək risk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B5429-E14A-439A-4903-389E807F4A4C}"/>
              </a:ext>
            </a:extLst>
          </p:cNvPr>
          <p:cNvSpPr txBox="1"/>
          <p:nvPr/>
        </p:nvSpPr>
        <p:spPr>
          <a:xfrm>
            <a:off x="5334000" y="1524000"/>
            <a:ext cx="1864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Orta risk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CC8FB-D0B8-A880-71D2-33132C401301}"/>
              </a:ext>
            </a:extLst>
          </p:cNvPr>
          <p:cNvSpPr txBox="1"/>
          <p:nvPr/>
        </p:nvSpPr>
        <p:spPr>
          <a:xfrm>
            <a:off x="8686800" y="1524000"/>
            <a:ext cx="18643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Aşağı risk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DC424-1C44-3128-4365-B2983143FA97}"/>
              </a:ext>
            </a:extLst>
          </p:cNvPr>
          <p:cNvSpPr txBox="1"/>
          <p:nvPr/>
        </p:nvSpPr>
        <p:spPr>
          <a:xfrm>
            <a:off x="762000" y="2792455"/>
            <a:ext cx="3429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az-Latn-AZ" dirty="0" err="1"/>
              <a:t>İnvaziv</a:t>
            </a:r>
            <a:r>
              <a:rPr lang="az-Latn-AZ" dirty="0"/>
              <a:t> </a:t>
            </a:r>
            <a:r>
              <a:rPr lang="az-Latn-AZ" dirty="0" err="1"/>
              <a:t>müdaxilyə</a:t>
            </a:r>
            <a:r>
              <a:rPr lang="az-Latn-AZ" dirty="0"/>
              <a:t> və ya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az-Latn-AZ" dirty="0" err="1"/>
              <a:t>İnotrop</a:t>
            </a:r>
            <a:r>
              <a:rPr lang="az-Latn-AZ" dirty="0"/>
              <a:t> və ya </a:t>
            </a:r>
            <a:r>
              <a:rPr lang="az-Latn-AZ" dirty="0" err="1"/>
              <a:t>vazodilatator</a:t>
            </a:r>
            <a:r>
              <a:rPr lang="az-Latn-AZ" dirty="0"/>
              <a:t> </a:t>
            </a:r>
            <a:r>
              <a:rPr lang="az-Latn-AZ" dirty="0" err="1"/>
              <a:t>ehtiyyac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1829AB-0678-5F38-7380-24E37ADB959B}"/>
              </a:ext>
            </a:extLst>
          </p:cNvPr>
          <p:cNvSpPr txBox="1"/>
          <p:nvPr/>
        </p:nvSpPr>
        <p:spPr>
          <a:xfrm>
            <a:off x="4800601" y="2792455"/>
            <a:ext cx="2819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z-Latn-AZ" dirty="0"/>
              <a:t>yana</a:t>
            </a:r>
            <a:r>
              <a:rPr lang="az-Latn-AZ" sz="1800" dirty="0"/>
              <a:t>şı xəstəliklər özünə qulluq problemi 24 ərzində həll edilir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E1BBA-2D1E-22C2-7655-21B5D1CB51D0}"/>
              </a:ext>
            </a:extLst>
          </p:cNvPr>
          <p:cNvSpPr txBox="1"/>
          <p:nvPr/>
        </p:nvSpPr>
        <p:spPr>
          <a:xfrm rot="19279641">
            <a:off x="1245010" y="3860583"/>
            <a:ext cx="53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HƏ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862B7-6A86-F8B3-048A-C05928F00D1A}"/>
              </a:ext>
            </a:extLst>
          </p:cNvPr>
          <p:cNvSpPr txBox="1"/>
          <p:nvPr/>
        </p:nvSpPr>
        <p:spPr>
          <a:xfrm rot="2324214">
            <a:off x="7029689" y="3904247"/>
            <a:ext cx="533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HƏ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4F4A6-FB87-66A8-CD38-37FAC230F714}"/>
              </a:ext>
            </a:extLst>
          </p:cNvPr>
          <p:cNvSpPr txBox="1"/>
          <p:nvPr/>
        </p:nvSpPr>
        <p:spPr>
          <a:xfrm rot="19279641">
            <a:off x="8184283" y="3920569"/>
            <a:ext cx="498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HƏ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A8F09-F005-244E-1E39-E491583A8EA6}"/>
              </a:ext>
            </a:extLst>
          </p:cNvPr>
          <p:cNvSpPr txBox="1"/>
          <p:nvPr/>
        </p:nvSpPr>
        <p:spPr>
          <a:xfrm rot="2320187">
            <a:off x="3825588" y="3957318"/>
            <a:ext cx="5956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YOX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22E9D8-C63F-1727-81B8-127518BE4EE1}"/>
              </a:ext>
            </a:extLst>
          </p:cNvPr>
          <p:cNvSpPr txBox="1"/>
          <p:nvPr/>
        </p:nvSpPr>
        <p:spPr>
          <a:xfrm rot="19150042">
            <a:off x="4888088" y="4001669"/>
            <a:ext cx="5475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YOX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996C4C-DAE3-0FAC-EE0F-727AB0096FC8}"/>
              </a:ext>
            </a:extLst>
          </p:cNvPr>
          <p:cNvSpPr txBox="1"/>
          <p:nvPr/>
        </p:nvSpPr>
        <p:spPr>
          <a:xfrm rot="2320187">
            <a:off x="10785624" y="3924398"/>
            <a:ext cx="518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z-Latn-AZ" sz="1600" dirty="0"/>
              <a:t>YOX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21E37-9B21-5F13-57F0-AB8F32DCB6DE}"/>
              </a:ext>
            </a:extLst>
          </p:cNvPr>
          <p:cNvSpPr txBox="1"/>
          <p:nvPr/>
        </p:nvSpPr>
        <p:spPr>
          <a:xfrm>
            <a:off x="632460" y="5023095"/>
            <a:ext cx="685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İTB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0D730-A8A0-DA88-517D-7FD84B459720}"/>
              </a:ext>
            </a:extLst>
          </p:cNvPr>
          <p:cNvSpPr txBox="1"/>
          <p:nvPr/>
        </p:nvSpPr>
        <p:spPr>
          <a:xfrm>
            <a:off x="4038600" y="5005412"/>
            <a:ext cx="1066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Stasionar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48789C-30A1-117D-0D06-991A357BF080}"/>
              </a:ext>
            </a:extLst>
          </p:cNvPr>
          <p:cNvSpPr txBox="1"/>
          <p:nvPr/>
        </p:nvSpPr>
        <p:spPr>
          <a:xfrm>
            <a:off x="7391400" y="4884595"/>
            <a:ext cx="12039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Müşahidə palatası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EC73B-0186-C8CE-ECF5-8EFE2C008FE8}"/>
              </a:ext>
            </a:extLst>
          </p:cNvPr>
          <p:cNvSpPr txBox="1"/>
          <p:nvPr/>
        </p:nvSpPr>
        <p:spPr>
          <a:xfrm>
            <a:off x="10736641" y="4941911"/>
            <a:ext cx="12039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dirty="0"/>
              <a:t>Evə yazılma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2781"/>
            <a:ext cx="1142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z-Latn-AZ" sz="2800" spc="-5" dirty="0">
                <a:solidFill>
                  <a:srgbClr val="C00000"/>
                </a:solidFill>
                <a:latin typeface="Arial MT"/>
                <a:cs typeface="Arial MT"/>
              </a:rPr>
              <a:t>Hansı hallarda İTB hospitalizasiya edilir?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8719" y="6638035"/>
            <a:ext cx="6606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Fountoulaki</a:t>
            </a:r>
            <a:r>
              <a:rPr sz="1200" b="1" i="1" spc="4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K</a:t>
            </a:r>
            <a:r>
              <a:rPr sz="1200" b="1" i="1" spc="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et</a:t>
            </a:r>
            <a:r>
              <a:rPr sz="1200" b="1" i="1" spc="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515151"/>
                </a:solidFill>
                <a:latin typeface="Arial"/>
                <a:cs typeface="Arial"/>
              </a:rPr>
              <a:t>al.</a:t>
            </a:r>
            <a:r>
              <a:rPr sz="1200" b="1" i="1" spc="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Heart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Failure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Reviews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2022</a:t>
            </a:r>
            <a:r>
              <a:rPr sz="1200" b="1" i="1" spc="33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https://doi.org/10.1007/s10741-022-10272-4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2091" y="6779180"/>
            <a:ext cx="128779" cy="7881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672" y="6533921"/>
            <a:ext cx="162813" cy="15279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3718" y="6704809"/>
            <a:ext cx="157493" cy="15318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CB1246A-C3BB-2EC9-78FA-17F9AC9A25A3}"/>
              </a:ext>
            </a:extLst>
          </p:cNvPr>
          <p:cNvSpPr txBox="1"/>
          <p:nvPr/>
        </p:nvSpPr>
        <p:spPr>
          <a:xfrm>
            <a:off x="58621" y="843677"/>
            <a:ext cx="119705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Yeni ÜÇ epizodu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TY </a:t>
            </a:r>
            <a:r>
              <a:rPr lang="az-Latn-AZ" sz="2400" dirty="0" err="1"/>
              <a:t>müaıicəyə</a:t>
            </a:r>
            <a:r>
              <a:rPr lang="az-Latn-AZ" sz="2400" dirty="0"/>
              <a:t> baxmayaraq xəstənin pisləşməsi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Qeyri-stabil həyat göstəriciləri (AT</a:t>
            </a:r>
            <a:r>
              <a:rPr lang="en-US" sz="2400" dirty="0"/>
              <a:t> &lt;100 mm </a:t>
            </a:r>
            <a:r>
              <a:rPr lang="en-US" sz="2400" dirty="0" err="1"/>
              <a:t>c.s</a:t>
            </a:r>
            <a:r>
              <a:rPr lang="en-US" sz="2400" dirty="0"/>
              <a:t>. </a:t>
            </a:r>
            <a:r>
              <a:rPr lang="az-Latn-AZ" sz="2400" dirty="0"/>
              <a:t>və ya </a:t>
            </a:r>
            <a:r>
              <a:rPr lang="az-Latn-AZ" sz="2400" dirty="0" err="1"/>
              <a:t>rezistent</a:t>
            </a:r>
            <a:r>
              <a:rPr lang="az-Latn-AZ" sz="2400" dirty="0"/>
              <a:t> </a:t>
            </a:r>
            <a:r>
              <a:rPr lang="en-US" sz="2400" dirty="0"/>
              <a:t>&gt;180 </a:t>
            </a:r>
            <a:r>
              <a:rPr lang="en-US" sz="2400" dirty="0" err="1"/>
              <a:t>mm.c.s</a:t>
            </a:r>
            <a:r>
              <a:rPr lang="en-US" sz="2400" dirty="0"/>
              <a:t> </a:t>
            </a:r>
            <a:r>
              <a:rPr lang="az-Latn-AZ" sz="2400" dirty="0"/>
              <a:t>, </a:t>
            </a:r>
            <a:r>
              <a:rPr lang="az-Latn-AZ" sz="2400" dirty="0" err="1"/>
              <a:t>Ps</a:t>
            </a:r>
            <a:r>
              <a:rPr lang="en-US" sz="2400" dirty="0"/>
              <a:t>&gt;130 v</a:t>
            </a:r>
            <a:r>
              <a:rPr lang="az-Latn-AZ" sz="2400" dirty="0"/>
              <a:t>ə ya </a:t>
            </a:r>
            <a:r>
              <a:rPr lang="en-US" sz="2400" dirty="0"/>
              <a:t>&lt;50</a:t>
            </a:r>
            <a:r>
              <a:rPr lang="az-Latn-AZ" sz="2400" dirty="0"/>
              <a:t>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SPO2 &gt;90% </a:t>
            </a:r>
            <a:r>
              <a:rPr lang="az-Latn-AZ" sz="2400" dirty="0"/>
              <a:t>saxlanılması üçün O2 </a:t>
            </a:r>
            <a:r>
              <a:rPr lang="en-US" sz="2400" dirty="0"/>
              <a:t>&gt;</a:t>
            </a:r>
            <a:r>
              <a:rPr lang="az-Latn-AZ" sz="2400" dirty="0"/>
              <a:t>4 l/s</a:t>
            </a:r>
            <a:r>
              <a:rPr lang="en-US" sz="2400" dirty="0"/>
              <a:t> </a:t>
            </a:r>
            <a:r>
              <a:rPr lang="en-US" sz="2400" dirty="0" err="1"/>
              <a:t>ehi</a:t>
            </a:r>
            <a:r>
              <a:rPr lang="en-US" sz="2400" dirty="0"/>
              <a:t>=</a:t>
            </a:r>
            <a:r>
              <a:rPr lang="en-US" sz="2400" dirty="0" err="1"/>
              <a:t>tiyyac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az-Latn-AZ" sz="2400" dirty="0" err="1"/>
              <a:t>ğu</a:t>
            </a:r>
            <a:r>
              <a:rPr lang="az-Latn-AZ" sz="2400" dirty="0"/>
              <a:t> halda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Temp 38.5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Klinik </a:t>
            </a:r>
            <a:r>
              <a:rPr lang="az-Latn-AZ" sz="2400" dirty="0" err="1"/>
              <a:t>əhəmiyətli</a:t>
            </a:r>
            <a:r>
              <a:rPr lang="az-Latn-AZ" sz="2400" dirty="0"/>
              <a:t> aritmiya (mədəcik taxikardiyası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EKQ-də Miokard işemiya /infarktı əlamətləri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Yüksək </a:t>
            </a:r>
            <a:r>
              <a:rPr lang="az-Latn-AZ" sz="2400" dirty="0" err="1"/>
              <a:t>troponin</a:t>
            </a:r>
            <a:r>
              <a:rPr lang="az-Latn-AZ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 err="1"/>
              <a:t>İnotrop</a:t>
            </a:r>
            <a:r>
              <a:rPr lang="az-Latn-AZ" sz="2400" dirty="0"/>
              <a:t> ehtiyacı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Kəskin </a:t>
            </a:r>
            <a:r>
              <a:rPr lang="az-Latn-AZ" sz="2400" dirty="0" err="1"/>
              <a:t>provokativ</a:t>
            </a:r>
            <a:r>
              <a:rPr lang="az-Latn-AZ" sz="2400" dirty="0"/>
              <a:t> faktorların olması (KKS, pnevmoniya)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Anormal </a:t>
            </a:r>
            <a:r>
              <a:rPr lang="az-Latn-AZ" sz="2400" dirty="0" err="1"/>
              <a:t>laborator</a:t>
            </a:r>
            <a:r>
              <a:rPr lang="az-Latn-AZ" sz="2400" dirty="0"/>
              <a:t> göstəriciləri (HG 8g/</a:t>
            </a:r>
            <a:r>
              <a:rPr lang="az-Latn-AZ" sz="2400" dirty="0" err="1"/>
              <a:t>dL</a:t>
            </a:r>
            <a:r>
              <a:rPr lang="az-Latn-AZ" sz="2400" dirty="0"/>
              <a:t>, </a:t>
            </a:r>
            <a:r>
              <a:rPr lang="az-Latn-AZ" sz="2400" dirty="0" err="1"/>
              <a:t>Krea</a:t>
            </a:r>
            <a:r>
              <a:rPr lang="az-Latn-AZ" sz="2400" dirty="0"/>
              <a:t> 3mg/</a:t>
            </a:r>
            <a:r>
              <a:rPr lang="az-Latn-AZ" sz="2400" dirty="0" err="1"/>
              <a:t>dL</a:t>
            </a:r>
            <a:r>
              <a:rPr lang="az-Latn-AZ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 err="1"/>
              <a:t>Nautriuretik</a:t>
            </a:r>
            <a:r>
              <a:rPr lang="az-Latn-AZ" sz="2400" dirty="0"/>
              <a:t> </a:t>
            </a:r>
            <a:r>
              <a:rPr lang="az-Latn-AZ" sz="2400" dirty="0" err="1"/>
              <a:t>peptidlərin</a:t>
            </a:r>
            <a:r>
              <a:rPr lang="az-Latn-AZ" sz="2400" dirty="0"/>
              <a:t> </a:t>
            </a:r>
            <a:r>
              <a:rPr lang="az-Latn-AZ" sz="2400" dirty="0" err="1"/>
              <a:t>bazal</a:t>
            </a:r>
            <a:r>
              <a:rPr lang="az-Latn-AZ" sz="2400" dirty="0"/>
              <a:t> dəyərində ikiqat yüksək olması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717" y="1418336"/>
            <a:ext cx="10991215" cy="42274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" marR="1524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3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C00000"/>
                </a:solidFill>
                <a:latin typeface="Arial"/>
                <a:cs typeface="Arial"/>
              </a:rPr>
              <a:t>EHMRG</a:t>
            </a:r>
            <a:r>
              <a:rPr sz="23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3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C00000"/>
                </a:solidFill>
                <a:latin typeface="Arial"/>
                <a:cs typeface="Arial"/>
              </a:rPr>
              <a:t>MEESSI-AHF</a:t>
            </a:r>
            <a:r>
              <a:rPr sz="2300" dirty="0">
                <a:solidFill>
                  <a:srgbClr val="515151"/>
                </a:solidFill>
                <a:latin typeface="Arial MT"/>
                <a:cs typeface="Arial MT"/>
              </a:rPr>
              <a:t>,</a:t>
            </a:r>
            <a:r>
              <a:rPr sz="2300" spc="-3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endParaRPr lang="az-Latn-AZ" sz="2300" spc="-30" dirty="0">
              <a:solidFill>
                <a:srgbClr val="515151"/>
              </a:solidFill>
              <a:latin typeface="Arial MT"/>
              <a:cs typeface="Arial MT"/>
            </a:endParaRPr>
          </a:p>
          <a:p>
            <a:pPr marL="52705" marR="152400">
              <a:lnSpc>
                <a:spcPct val="100000"/>
              </a:lnSpc>
              <a:spcBef>
                <a:spcPts val="105"/>
              </a:spcBef>
            </a:pPr>
            <a:endParaRPr lang="az-Latn-AZ" sz="2300" b="1" spc="-30" dirty="0">
              <a:solidFill>
                <a:srgbClr val="515151"/>
              </a:solidFill>
              <a:latin typeface="Arial MT"/>
              <a:cs typeface="Arial"/>
            </a:endParaRPr>
          </a:p>
          <a:p>
            <a:pPr marL="52705" marR="152400">
              <a:lnSpc>
                <a:spcPct val="100000"/>
              </a:lnSpc>
              <a:spcBef>
                <a:spcPts val="105"/>
              </a:spcBef>
            </a:pPr>
            <a:endParaRPr lang="az-Latn-AZ" sz="2300" b="1" spc="-30" dirty="0">
              <a:solidFill>
                <a:srgbClr val="515151"/>
              </a:solidFill>
              <a:latin typeface="Arial MT"/>
              <a:cs typeface="Arial"/>
            </a:endParaRPr>
          </a:p>
          <a:p>
            <a:pPr marL="52705" marR="152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Miro</a:t>
            </a:r>
            <a:r>
              <a:rPr sz="2000" b="1" spc="-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et</a:t>
            </a:r>
            <a:r>
              <a:rPr sz="2000" b="1" spc="-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al.</a:t>
            </a:r>
            <a:r>
              <a:rPr sz="2000" b="1" spc="-3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European</a:t>
            </a:r>
            <a:r>
              <a:rPr sz="2000" b="1" spc="-2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Heart</a:t>
            </a:r>
            <a:r>
              <a:rPr sz="2000" b="1" spc="-3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Journal:</a:t>
            </a:r>
            <a:r>
              <a:rPr sz="2000" b="1" spc="-10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Acute </a:t>
            </a:r>
            <a:r>
              <a:rPr sz="2000" b="1" spc="-54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Cardiovascular</a:t>
            </a:r>
            <a:r>
              <a:rPr sz="2000" b="1" spc="-2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Care</a:t>
            </a:r>
            <a:r>
              <a:rPr sz="2000" b="1" spc="-4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2020,</a:t>
            </a:r>
            <a:r>
              <a:rPr sz="2000" b="1" spc="-4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9:</a:t>
            </a:r>
            <a:r>
              <a:rPr sz="2000" b="1" spc="-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15151"/>
                </a:solidFill>
                <a:latin typeface="Arial"/>
                <a:cs typeface="Arial"/>
              </a:rPr>
              <a:t>375–398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</a:pP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The</a:t>
            </a:r>
            <a:r>
              <a:rPr sz="2000" spc="-1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Emergency</a:t>
            </a:r>
            <a:r>
              <a:rPr sz="2000" spc="-3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HF Mortality</a:t>
            </a:r>
            <a:r>
              <a:rPr sz="2000" spc="-3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Risk</a:t>
            </a:r>
            <a:r>
              <a:rPr sz="2000" spc="-2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Grade</a:t>
            </a:r>
            <a:r>
              <a:rPr sz="2000" spc="-2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(EHFMRG)</a:t>
            </a:r>
            <a:endParaRPr sz="2000" dirty="0">
              <a:latin typeface="Arial MT"/>
              <a:cs typeface="Arial MT"/>
            </a:endParaRPr>
          </a:p>
          <a:p>
            <a:pPr marL="26034" marR="508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The calculator is available onMDCalc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(https:/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  <a:hlinkClick r:id="rId2"/>
              </a:rPr>
              <a:t>/ww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w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  <a:hlinkClick r:id="rId2"/>
              </a:rPr>
              <a:t>.mdcalc.com/emergency-heart-failure-mortality- </a:t>
            </a:r>
            <a:r>
              <a:rPr sz="2000" spc="-54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riskgrade-ehmrg)</a:t>
            </a:r>
            <a:r>
              <a:rPr sz="2000" spc="-5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at</a:t>
            </a:r>
            <a:r>
              <a:rPr sz="2000" spc="-2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https://ehmrg.ices.on.ca/#/.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The</a:t>
            </a:r>
            <a:r>
              <a:rPr sz="2000" spc="-1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Multiple</a:t>
            </a:r>
            <a:r>
              <a:rPr sz="2000" spc="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Estimation</a:t>
            </a:r>
            <a:r>
              <a:rPr sz="2000" spc="-1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of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Risk</a:t>
            </a:r>
            <a:r>
              <a:rPr sz="2000" spc="-2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Based</a:t>
            </a:r>
            <a:r>
              <a:rPr sz="2000" spc="-1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on</a:t>
            </a:r>
            <a:r>
              <a:rPr sz="2000" spc="-1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Spanish</a:t>
            </a:r>
            <a:r>
              <a:rPr sz="2000" spc="-1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Emergency</a:t>
            </a:r>
            <a:r>
              <a:rPr sz="2000" spc="-3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Department</a:t>
            </a:r>
            <a:r>
              <a:rPr sz="2000" spc="-2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Score</a:t>
            </a:r>
            <a:r>
              <a:rPr sz="2000" spc="-1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(MEESSI)</a:t>
            </a:r>
            <a:endParaRPr sz="2000" dirty="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The</a:t>
            </a:r>
            <a:r>
              <a:rPr sz="2000" spc="1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calculator</a:t>
            </a:r>
            <a:r>
              <a:rPr sz="2000" spc="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can be</a:t>
            </a:r>
            <a:r>
              <a:rPr sz="2000" spc="3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found</a:t>
            </a:r>
            <a:r>
              <a:rPr sz="2000" spc="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at:</a:t>
            </a:r>
            <a:r>
              <a:rPr sz="2000" spc="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  <a:hlinkClick r:id="rId3"/>
              </a:rPr>
              <a:t>http://meessiahf.risk.score-calculator-ica-semes.portalsemes.org/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56463"/>
            <a:ext cx="115341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az-Latn-AZ" b="0" dirty="0">
                <a:solidFill>
                  <a:srgbClr val="C00000"/>
                </a:solidFill>
                <a:latin typeface="Arial MT"/>
                <a:cs typeface="Arial MT"/>
              </a:rPr>
              <a:t>Kəskin ÜÇ xəstələrində risk stratifikasiyası </a:t>
            </a:r>
            <a:endParaRPr b="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9511"/>
            <a:ext cx="109677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MEESSI-AHF</a:t>
            </a:r>
            <a:endParaRPr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0" y="6611213"/>
            <a:ext cx="3349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Miro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 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515151"/>
                </a:solidFill>
                <a:latin typeface="Arial"/>
                <a:cs typeface="Arial"/>
              </a:rPr>
              <a:t>Ann</a:t>
            </a:r>
            <a:r>
              <a:rPr sz="1200" b="1" spc="4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15151"/>
                </a:solidFill>
                <a:latin typeface="Arial"/>
                <a:cs typeface="Arial"/>
              </a:rPr>
              <a:t>Emerg</a:t>
            </a:r>
            <a:r>
              <a:rPr sz="1200" b="1" spc="-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15151"/>
                </a:solidFill>
                <a:latin typeface="Arial"/>
                <a:cs typeface="Arial"/>
              </a:rPr>
              <a:t>Med. </a:t>
            </a:r>
            <a:r>
              <a:rPr sz="1200" b="1" spc="-5" dirty="0">
                <a:solidFill>
                  <a:srgbClr val="515151"/>
                </a:solidFill>
                <a:latin typeface="Arial"/>
                <a:cs typeface="Arial"/>
              </a:rPr>
              <a:t>2019;74:204-215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26" y="1764805"/>
            <a:ext cx="3474633" cy="379164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788408" y="1243645"/>
            <a:ext cx="6695440" cy="5288280"/>
            <a:chOff x="4788408" y="1243645"/>
            <a:chExt cx="6695440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3363" y="1243645"/>
              <a:ext cx="6504914" cy="26874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408" y="3686555"/>
              <a:ext cx="6694932" cy="2845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3573" y="199135"/>
            <a:ext cx="7504853" cy="5086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lang="az-Latn-AZ" spc="-20" dirty="0">
                <a:solidFill>
                  <a:srgbClr val="C00000"/>
                </a:solidFill>
              </a:rPr>
              <a:t>Kəskin ÜÇ diaqnozunda NP</a:t>
            </a:r>
            <a:endParaRPr spc="-13" dirty="0">
              <a:solidFill>
                <a:srgbClr val="C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67" y="1152144"/>
            <a:ext cx="11649557" cy="6359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21232" y="1863345"/>
            <a:ext cx="9760373" cy="4909820"/>
            <a:chOff x="915924" y="1397508"/>
            <a:chExt cx="7320280" cy="36823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924" y="1397508"/>
              <a:ext cx="7319772" cy="36819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976" y="1432559"/>
              <a:ext cx="7194804" cy="35570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6404" y="1427988"/>
              <a:ext cx="7204075" cy="3566160"/>
            </a:xfrm>
            <a:custGeom>
              <a:avLst/>
              <a:gdLst/>
              <a:ahLst/>
              <a:cxnLst/>
              <a:rect l="l" t="t" r="r" b="b"/>
              <a:pathLst>
                <a:path w="7204075" h="3566160">
                  <a:moveTo>
                    <a:pt x="0" y="0"/>
                  </a:moveTo>
                  <a:lnTo>
                    <a:pt x="7203948" y="0"/>
                  </a:lnTo>
                  <a:lnTo>
                    <a:pt x="7203948" y="3566160"/>
                  </a:lnTo>
                  <a:lnTo>
                    <a:pt x="0" y="356616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43400" y="3810000"/>
            <a:ext cx="6826503" cy="2719154"/>
            <a:chOff x="995172" y="1591055"/>
            <a:chExt cx="7691755" cy="3534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591055"/>
              <a:ext cx="7691627" cy="35341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5651" y="1621535"/>
              <a:ext cx="7576184" cy="3418840"/>
            </a:xfrm>
            <a:custGeom>
              <a:avLst/>
              <a:gdLst/>
              <a:ahLst/>
              <a:cxnLst/>
              <a:rect l="l" t="t" r="r" b="b"/>
              <a:pathLst>
                <a:path w="7576184" h="3418840">
                  <a:moveTo>
                    <a:pt x="7575804" y="0"/>
                  </a:moveTo>
                  <a:lnTo>
                    <a:pt x="0" y="0"/>
                  </a:lnTo>
                  <a:lnTo>
                    <a:pt x="0" y="3418332"/>
                  </a:lnTo>
                  <a:lnTo>
                    <a:pt x="7575804" y="3418332"/>
                  </a:lnTo>
                  <a:lnTo>
                    <a:pt x="7575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025651" y="1621535"/>
              <a:ext cx="7576184" cy="3418840"/>
            </a:xfrm>
            <a:custGeom>
              <a:avLst/>
              <a:gdLst/>
              <a:ahLst/>
              <a:cxnLst/>
              <a:rect l="l" t="t" r="r" b="b"/>
              <a:pathLst>
                <a:path w="7576184" h="3418840">
                  <a:moveTo>
                    <a:pt x="0" y="0"/>
                  </a:moveTo>
                  <a:lnTo>
                    <a:pt x="7575804" y="0"/>
                  </a:lnTo>
                  <a:lnTo>
                    <a:pt x="7575804" y="3418332"/>
                  </a:lnTo>
                  <a:lnTo>
                    <a:pt x="0" y="34183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9107" y="2718816"/>
              <a:ext cx="1874028" cy="2241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7" y="1693164"/>
              <a:ext cx="3648122" cy="8366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8824" y="1988820"/>
              <a:ext cx="3271988" cy="5226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2339" y="1691640"/>
              <a:ext cx="1048448" cy="2727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144" y="3002280"/>
              <a:ext cx="5325539" cy="13944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8108" y="4646676"/>
              <a:ext cx="2573894" cy="1295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46810" y="3621785"/>
              <a:ext cx="5335905" cy="452755"/>
            </a:xfrm>
            <a:custGeom>
              <a:avLst/>
              <a:gdLst/>
              <a:ahLst/>
              <a:cxnLst/>
              <a:rect l="l" t="t" r="r" b="b"/>
              <a:pathLst>
                <a:path w="5335905" h="452754">
                  <a:moveTo>
                    <a:pt x="0" y="0"/>
                  </a:moveTo>
                  <a:lnTo>
                    <a:pt x="5335524" y="0"/>
                  </a:lnTo>
                  <a:lnTo>
                    <a:pt x="5335524" y="452628"/>
                  </a:lnTo>
                  <a:lnTo>
                    <a:pt x="0" y="45262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124201" y="166567"/>
            <a:ext cx="5196954" cy="5086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lang="az-Latn-AZ" spc="-7" dirty="0">
                <a:solidFill>
                  <a:srgbClr val="C00000"/>
                </a:solidFill>
              </a:rPr>
              <a:t>İnstrumental müayinələr </a:t>
            </a:r>
            <a:endParaRPr spc="-20" dirty="0">
              <a:solidFill>
                <a:srgbClr val="C00000"/>
              </a:solidFill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6938" y="861529"/>
            <a:ext cx="9070508" cy="1957831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39346987-1158-1783-C0F9-5F06094F7D2A}"/>
              </a:ext>
            </a:extLst>
          </p:cNvPr>
          <p:cNvSpPr/>
          <p:nvPr/>
        </p:nvSpPr>
        <p:spPr>
          <a:xfrm>
            <a:off x="291676" y="1160690"/>
            <a:ext cx="1035262" cy="4742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CFBA5B66-6630-63BD-7696-8D8406A3E32E}"/>
              </a:ext>
            </a:extLst>
          </p:cNvPr>
          <p:cNvSpPr/>
          <p:nvPr/>
        </p:nvSpPr>
        <p:spPr>
          <a:xfrm>
            <a:off x="422477" y="1603322"/>
            <a:ext cx="1035262" cy="4742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DD35BD2C-B22D-D58F-D7DD-8D100481AC63}"/>
              </a:ext>
            </a:extLst>
          </p:cNvPr>
          <p:cNvSpPr/>
          <p:nvPr/>
        </p:nvSpPr>
        <p:spPr>
          <a:xfrm>
            <a:off x="533400" y="2116167"/>
            <a:ext cx="1035262" cy="47424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CFBD-A2D3-71F7-17BF-0368181E812A}"/>
              </a:ext>
            </a:extLst>
          </p:cNvPr>
          <p:cNvSpPr txBox="1"/>
          <p:nvPr/>
        </p:nvSpPr>
        <p:spPr>
          <a:xfrm>
            <a:off x="4648200" y="3048000"/>
            <a:ext cx="456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err="1">
                <a:solidFill>
                  <a:srgbClr val="C00000"/>
                </a:solidFill>
              </a:rPr>
              <a:t>ExoKQ</a:t>
            </a:r>
            <a:r>
              <a:rPr lang="az-Latn-AZ" sz="2400" b="1" dirty="0">
                <a:solidFill>
                  <a:srgbClr val="C00000"/>
                </a:solidFill>
              </a:rPr>
              <a:t> və ağ ciyər USM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760" y="92455"/>
            <a:ext cx="942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Immediate</a:t>
            </a:r>
            <a:r>
              <a:rPr sz="2800" spc="2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Management</a:t>
            </a:r>
            <a:r>
              <a:rPr sz="2800" spc="5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of</a:t>
            </a:r>
            <a:r>
              <a:rPr sz="2800" spc="-10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AHF</a:t>
            </a:r>
            <a:r>
              <a:rPr sz="2800" spc="2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: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discharge</a:t>
            </a:r>
            <a:r>
              <a:rPr sz="2800" spc="2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from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the</a:t>
            </a:r>
            <a:r>
              <a:rPr sz="2800" spc="1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ED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70" y="877676"/>
            <a:ext cx="5074773" cy="11890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77108" y="2101722"/>
            <a:ext cx="3152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Miro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EHJ: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Acute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Cardiac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2203" y="686681"/>
            <a:ext cx="4710748" cy="16044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48596" y="2428113"/>
            <a:ext cx="277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Mebazaa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et </a:t>
            </a:r>
            <a:r>
              <a:rPr sz="1200" b="1" dirty="0">
                <a:latin typeface="Arial"/>
                <a:cs typeface="Arial"/>
              </a:rPr>
              <a:t>al.,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J Heart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3822" y="4882562"/>
            <a:ext cx="840316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4800" b="0" dirty="0">
                <a:solidFill>
                  <a:srgbClr val="F2F2F2"/>
                </a:solidFill>
                <a:latin typeface="Calibri"/>
                <a:cs typeface="Calibri"/>
              </a:rPr>
              <a:t>2</a:t>
            </a:r>
            <a:r>
              <a:rPr lang="az-Latn-AZ" sz="4800" spc="-13" dirty="0">
                <a:latin typeface="Calibri"/>
                <a:cs typeface="Calibri"/>
              </a:rPr>
              <a:t> </a:t>
            </a:r>
            <a:r>
              <a:rPr lang="az-Latn-AZ" sz="4800" spc="-13" dirty="0">
                <a:solidFill>
                  <a:schemeClr val="bg1"/>
                </a:solidFill>
                <a:latin typeface="Calibri"/>
                <a:cs typeface="Calibri"/>
              </a:rPr>
              <a:t>TY </a:t>
            </a:r>
            <a:r>
              <a:rPr lang="az-Latn-AZ" sz="4800" b="1" spc="-13" dirty="0">
                <a:solidFill>
                  <a:schemeClr val="bg1"/>
                </a:solidFill>
                <a:latin typeface="Calibri"/>
                <a:cs typeface="Calibri"/>
              </a:rPr>
              <a:t>müalicə</a:t>
            </a:r>
            <a:r>
              <a:rPr lang="az-Latn-AZ" sz="4800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8160" y="1042416"/>
            <a:ext cx="6543040" cy="5687907"/>
            <a:chOff x="4198620" y="781812"/>
            <a:chExt cx="4907280" cy="4265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8620" y="781812"/>
              <a:ext cx="3887723" cy="4265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8620" y="925068"/>
              <a:ext cx="4907279" cy="40995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0800" y="-54217"/>
            <a:ext cx="6739113" cy="100112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lang="az-Latn-AZ" spc="-7" dirty="0">
                <a:solidFill>
                  <a:srgbClr val="C00000"/>
                </a:solidFill>
              </a:rPr>
              <a:t>Kəskin ÜÇ müalicəsində dərmanlar </a:t>
            </a:r>
            <a:endParaRPr spc="-7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20189-D1C9-22DA-A73B-561096687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78859"/>
            <a:ext cx="4930131" cy="37205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ED03C2-B3BC-2003-FAD2-A9C8F0EE8140}"/>
              </a:ext>
            </a:extLst>
          </p:cNvPr>
          <p:cNvSpPr txBox="1"/>
          <p:nvPr/>
        </p:nvSpPr>
        <p:spPr>
          <a:xfrm>
            <a:off x="228600" y="5657671"/>
            <a:ext cx="4724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b="1" i="1" dirty="0">
                <a:latin typeface="Arial"/>
                <a:cs typeface="Arial"/>
              </a:rPr>
              <a:t>2021</a:t>
            </a:r>
            <a:r>
              <a:rPr lang="en-US" sz="1400" b="1" i="1" spc="-10" dirty="0">
                <a:latin typeface="Arial"/>
                <a:cs typeface="Arial"/>
              </a:rPr>
              <a:t> </a:t>
            </a:r>
            <a:r>
              <a:rPr lang="en-US" sz="1400" b="1" i="1" spc="-5" dirty="0">
                <a:latin typeface="Arial"/>
                <a:cs typeface="Arial"/>
              </a:rPr>
              <a:t>ESC</a:t>
            </a:r>
            <a:r>
              <a:rPr lang="en-US" sz="1400" b="1" i="1" spc="1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Guidelines</a:t>
            </a:r>
            <a:r>
              <a:rPr lang="en-US" sz="1400" b="1" i="1" spc="-45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for</a:t>
            </a:r>
            <a:r>
              <a:rPr lang="en-US" sz="1400" b="1" i="1" spc="-2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the</a:t>
            </a:r>
            <a:r>
              <a:rPr lang="en-US" sz="1400" b="1" i="1" spc="-1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diagnosis</a:t>
            </a:r>
            <a:r>
              <a:rPr lang="en-US" sz="1400" b="1" i="1" spc="-2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and</a:t>
            </a:r>
            <a:r>
              <a:rPr lang="en-US" sz="1400" b="1" i="1" spc="1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treatment</a:t>
            </a:r>
            <a:r>
              <a:rPr lang="en-US" sz="1400" b="1" i="1" spc="-5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of</a:t>
            </a:r>
            <a:r>
              <a:rPr lang="en-US" sz="1400" b="1" i="1" spc="-5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acute</a:t>
            </a:r>
            <a:r>
              <a:rPr lang="en-US" sz="1400" b="1" i="1" spc="-2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and chronic</a:t>
            </a:r>
            <a:r>
              <a:rPr lang="en-US" sz="1400" b="1" i="1" spc="-2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heart</a:t>
            </a:r>
            <a:r>
              <a:rPr lang="en-US" sz="1400" b="1" i="1" spc="-10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failure </a:t>
            </a:r>
            <a:r>
              <a:rPr lang="en-US" sz="1400" b="1" i="1" spc="-295" dirty="0">
                <a:latin typeface="Arial"/>
                <a:cs typeface="Arial"/>
              </a:rPr>
              <a:t> </a:t>
            </a:r>
            <a:r>
              <a:rPr lang="en-US" sz="1400" b="1" i="1" spc="-5" dirty="0">
                <a:latin typeface="Arial"/>
                <a:cs typeface="Arial"/>
              </a:rPr>
              <a:t>European</a:t>
            </a:r>
            <a:r>
              <a:rPr lang="en-US" sz="1400" b="1" i="1" dirty="0">
                <a:latin typeface="Arial"/>
                <a:cs typeface="Arial"/>
              </a:rPr>
              <a:t> Heart</a:t>
            </a:r>
            <a:r>
              <a:rPr lang="en-US" sz="1400" b="1" i="1" spc="-15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Journal</a:t>
            </a:r>
            <a:r>
              <a:rPr lang="en-US" sz="1400" b="1" i="1" spc="-5" dirty="0">
                <a:latin typeface="Arial"/>
                <a:cs typeface="Arial"/>
              </a:rPr>
              <a:t> </a:t>
            </a:r>
            <a:r>
              <a:rPr lang="en-US" sz="1400" b="1" i="1" dirty="0">
                <a:latin typeface="Arial"/>
                <a:cs typeface="Arial"/>
              </a:rPr>
              <a:t>(2021)</a:t>
            </a:r>
            <a:r>
              <a:rPr lang="en-US" sz="1400" b="1" i="1" spc="-20" dirty="0">
                <a:latin typeface="Arial"/>
                <a:cs typeface="Arial"/>
              </a:rPr>
              <a:t> </a:t>
            </a:r>
            <a:r>
              <a:rPr lang="en-US" sz="1400" b="1" i="1" spc="-5" dirty="0">
                <a:latin typeface="Arial"/>
                <a:cs typeface="Arial"/>
              </a:rPr>
              <a:t>doi:10.1093/</a:t>
            </a:r>
            <a:r>
              <a:rPr lang="en-US" sz="1400" b="1" i="1" spc="-5" dirty="0" err="1">
                <a:latin typeface="Arial"/>
                <a:cs typeface="Arial"/>
              </a:rPr>
              <a:t>eurheartj</a:t>
            </a:r>
            <a:r>
              <a:rPr lang="en-US" sz="1400" b="1" i="1" spc="-5" dirty="0">
                <a:latin typeface="Arial"/>
                <a:cs typeface="Arial"/>
              </a:rPr>
              <a:t>/ehab368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66209"/>
            <a:ext cx="9304867" cy="67460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az-Latn-AZ" sz="4267" spc="-7" dirty="0">
                <a:solidFill>
                  <a:srgbClr val="C00000"/>
                </a:solidFill>
              </a:rPr>
              <a:t>TY-da </a:t>
            </a:r>
            <a:r>
              <a:rPr sz="4267" spc="-7" dirty="0">
                <a:solidFill>
                  <a:srgbClr val="C00000"/>
                </a:solidFill>
              </a:rPr>
              <a:t>Furosemide</a:t>
            </a:r>
            <a:r>
              <a:rPr lang="az-Latn-AZ" sz="4267" spc="-47" dirty="0">
                <a:solidFill>
                  <a:srgbClr val="C00000"/>
                </a:solidFill>
              </a:rPr>
              <a:t>: </a:t>
            </a:r>
            <a:r>
              <a:rPr lang="az-Latn-AZ" sz="2667" dirty="0" err="1">
                <a:solidFill>
                  <a:srgbClr val="C00000"/>
                </a:solidFill>
              </a:rPr>
              <a:t>bolyus</a:t>
            </a:r>
            <a:r>
              <a:rPr lang="az-Latn-AZ" sz="2667" dirty="0">
                <a:solidFill>
                  <a:srgbClr val="C00000"/>
                </a:solidFill>
              </a:rPr>
              <a:t> ya </a:t>
            </a:r>
            <a:r>
              <a:rPr lang="az-Latn-AZ" sz="2667" dirty="0" err="1">
                <a:solidFill>
                  <a:srgbClr val="C00000"/>
                </a:solidFill>
              </a:rPr>
              <a:t>infuziya</a:t>
            </a:r>
            <a:r>
              <a:rPr sz="2667" spc="-7" dirty="0">
                <a:solidFill>
                  <a:srgbClr val="C00000"/>
                </a:solidFill>
              </a:rPr>
              <a:t>?</a:t>
            </a:r>
            <a:endParaRPr sz="2667" dirty="0">
              <a:solidFill>
                <a:srgbClr val="C0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912" y="1475231"/>
            <a:ext cx="11663680" cy="5364480"/>
            <a:chOff x="138684" y="1106423"/>
            <a:chExt cx="8747760" cy="4023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4" y="1106423"/>
              <a:ext cx="8747759" cy="40233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4592" y="1132332"/>
              <a:ext cx="8641080" cy="3916679"/>
            </a:xfrm>
            <a:custGeom>
              <a:avLst/>
              <a:gdLst/>
              <a:ahLst/>
              <a:cxnLst/>
              <a:rect l="l" t="t" r="r" b="b"/>
              <a:pathLst>
                <a:path w="8641080" h="3916679">
                  <a:moveTo>
                    <a:pt x="8641080" y="0"/>
                  </a:moveTo>
                  <a:lnTo>
                    <a:pt x="0" y="0"/>
                  </a:lnTo>
                  <a:lnTo>
                    <a:pt x="0" y="3916679"/>
                  </a:lnTo>
                  <a:lnTo>
                    <a:pt x="8641080" y="3916679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3" y="1738883"/>
              <a:ext cx="2333243" cy="16337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4" y="3372612"/>
              <a:ext cx="2363723" cy="16322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9584" y="1194815"/>
              <a:ext cx="760475" cy="411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304" y="1203960"/>
              <a:ext cx="5041391" cy="4358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542287" y="851406"/>
            <a:ext cx="10088879" cy="502073"/>
            <a:chOff x="1156715" y="638555"/>
            <a:chExt cx="7566659" cy="37655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288" y="643128"/>
              <a:ext cx="7560386" cy="3713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56715" y="638555"/>
              <a:ext cx="7566659" cy="376555"/>
            </a:xfrm>
            <a:custGeom>
              <a:avLst/>
              <a:gdLst/>
              <a:ahLst/>
              <a:cxnLst/>
              <a:rect l="l" t="t" r="r" b="b"/>
              <a:pathLst>
                <a:path w="7566659" h="376555">
                  <a:moveTo>
                    <a:pt x="0" y="0"/>
                  </a:moveTo>
                  <a:lnTo>
                    <a:pt x="7566659" y="0"/>
                  </a:lnTo>
                  <a:lnTo>
                    <a:pt x="7566659" y="376427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31658" y="6301192"/>
            <a:ext cx="31106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i="1" spc="-13" dirty="0">
                <a:latin typeface="Calibri"/>
                <a:cs typeface="Calibri"/>
              </a:rPr>
              <a:t>Felker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spc="-7" dirty="0">
                <a:latin typeface="Calibri"/>
                <a:cs typeface="Calibri"/>
              </a:rPr>
              <a:t>et</a:t>
            </a:r>
            <a:r>
              <a:rPr sz="1600" i="1" spc="-27" dirty="0">
                <a:latin typeface="Calibri"/>
                <a:cs typeface="Calibri"/>
              </a:rPr>
              <a:t> </a:t>
            </a:r>
            <a:r>
              <a:rPr sz="1600" i="1" spc="-7" dirty="0">
                <a:latin typeface="Calibri"/>
                <a:cs typeface="Calibri"/>
              </a:rPr>
              <a:t>al.</a:t>
            </a:r>
            <a:r>
              <a:rPr sz="1600" i="1" spc="-13" dirty="0">
                <a:latin typeface="Calibri"/>
                <a:cs typeface="Calibri"/>
              </a:rPr>
              <a:t> </a:t>
            </a:r>
            <a:r>
              <a:rPr sz="1600" i="1" spc="-7" dirty="0">
                <a:latin typeface="Calibri"/>
                <a:cs typeface="Calibri"/>
              </a:rPr>
              <a:t>NEJM</a:t>
            </a:r>
            <a:r>
              <a:rPr sz="1600" i="1" spc="7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2011;</a:t>
            </a:r>
            <a:r>
              <a:rPr sz="1600" i="1" spc="-13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364:797-805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4687" y="1613407"/>
            <a:ext cx="11207327" cy="4568613"/>
            <a:chOff x="318515" y="1210055"/>
            <a:chExt cx="8405495" cy="342646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9060" y="1876044"/>
              <a:ext cx="4335779" cy="5516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67" y="1210055"/>
              <a:ext cx="761999" cy="4099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3087" y="1693166"/>
              <a:ext cx="8395970" cy="14604"/>
            </a:xfrm>
            <a:custGeom>
              <a:avLst/>
              <a:gdLst/>
              <a:ahLst/>
              <a:cxnLst/>
              <a:rect l="l" t="t" r="r" b="b"/>
              <a:pathLst>
                <a:path w="8395970" h="14605">
                  <a:moveTo>
                    <a:pt x="0" y="14274"/>
                  </a:moveTo>
                  <a:lnTo>
                    <a:pt x="8395906" y="0"/>
                  </a:lnTo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8227" y="2386583"/>
              <a:ext cx="5187403" cy="224393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43655" y="2382011"/>
              <a:ext cx="5194300" cy="2249805"/>
            </a:xfrm>
            <a:custGeom>
              <a:avLst/>
              <a:gdLst/>
              <a:ahLst/>
              <a:cxnLst/>
              <a:rect l="l" t="t" r="r" b="b"/>
              <a:pathLst>
                <a:path w="5194300" h="2249804">
                  <a:moveTo>
                    <a:pt x="0" y="0"/>
                  </a:moveTo>
                  <a:lnTo>
                    <a:pt x="5193792" y="0"/>
                  </a:lnTo>
                  <a:lnTo>
                    <a:pt x="5193792" y="2249424"/>
                  </a:lnTo>
                  <a:lnTo>
                    <a:pt x="0" y="224942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76200"/>
            <a:ext cx="666786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az-Latn-A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Kəskin ÜÇ </a:t>
            </a:r>
            <a:r>
              <a:rPr lang="az-Latn-A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diuretik</a:t>
            </a:r>
            <a:r>
              <a:rPr lang="az-Latn-A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terapiyası </a:t>
            </a:r>
            <a:endParaRPr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5091" y="6446989"/>
            <a:ext cx="57804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latin typeface="Arial"/>
                <a:cs typeface="Arial"/>
              </a:rPr>
              <a:t>2021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ESC</a:t>
            </a:r>
            <a:r>
              <a:rPr sz="1100" b="1" i="1" spc="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Guidelines</a:t>
            </a:r>
            <a:r>
              <a:rPr sz="1100" b="1" i="1" spc="-4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for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the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diagnosis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and</a:t>
            </a:r>
            <a:r>
              <a:rPr sz="1100" b="1" i="1" spc="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treatment</a:t>
            </a:r>
            <a:r>
              <a:rPr sz="1100" b="1" i="1" spc="-5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of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acute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and chronic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heart</a:t>
            </a:r>
            <a:r>
              <a:rPr sz="1100" b="1" i="1" spc="-1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failure </a:t>
            </a:r>
            <a:r>
              <a:rPr sz="1100" b="1" i="1" spc="-295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European</a:t>
            </a:r>
            <a:r>
              <a:rPr sz="1100" b="1" i="1" dirty="0">
                <a:latin typeface="Arial"/>
                <a:cs typeface="Arial"/>
              </a:rPr>
              <a:t> Heart</a:t>
            </a:r>
            <a:r>
              <a:rPr sz="1100" b="1" i="1" spc="-1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Journal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(2021)</a:t>
            </a:r>
            <a:r>
              <a:rPr sz="1100" b="1" i="1" spc="-2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doi:10.1093/eurheartj/ehab368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0" y="701331"/>
            <a:ext cx="8037577" cy="5616321"/>
            <a:chOff x="1868423" y="493776"/>
            <a:chExt cx="8808720" cy="5960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8423" y="493776"/>
              <a:ext cx="8808720" cy="59603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87266" y="2632709"/>
              <a:ext cx="358140" cy="294640"/>
            </a:xfrm>
            <a:custGeom>
              <a:avLst/>
              <a:gdLst/>
              <a:ahLst/>
              <a:cxnLst/>
              <a:rect l="l" t="t" r="r" b="b"/>
              <a:pathLst>
                <a:path w="358139" h="294639">
                  <a:moveTo>
                    <a:pt x="157353" y="0"/>
                  </a:moveTo>
                  <a:lnTo>
                    <a:pt x="189865" y="67817"/>
                  </a:lnTo>
                  <a:lnTo>
                    <a:pt x="0" y="158750"/>
                  </a:lnTo>
                  <a:lnTo>
                    <a:pt x="64897" y="294386"/>
                  </a:lnTo>
                  <a:lnTo>
                    <a:pt x="254762" y="203453"/>
                  </a:lnTo>
                  <a:lnTo>
                    <a:pt x="287274" y="271272"/>
                  </a:lnTo>
                  <a:lnTo>
                    <a:pt x="358013" y="70612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7266" y="2632709"/>
              <a:ext cx="358140" cy="294640"/>
            </a:xfrm>
            <a:custGeom>
              <a:avLst/>
              <a:gdLst/>
              <a:ahLst/>
              <a:cxnLst/>
              <a:rect l="l" t="t" r="r" b="b"/>
              <a:pathLst>
                <a:path w="358139" h="294639">
                  <a:moveTo>
                    <a:pt x="0" y="158750"/>
                  </a:moveTo>
                  <a:lnTo>
                    <a:pt x="189865" y="67817"/>
                  </a:lnTo>
                  <a:lnTo>
                    <a:pt x="157353" y="0"/>
                  </a:lnTo>
                  <a:lnTo>
                    <a:pt x="358013" y="70612"/>
                  </a:lnTo>
                  <a:lnTo>
                    <a:pt x="287274" y="271272"/>
                  </a:lnTo>
                  <a:lnTo>
                    <a:pt x="254762" y="203453"/>
                  </a:lnTo>
                  <a:lnTo>
                    <a:pt x="64897" y="294386"/>
                  </a:lnTo>
                  <a:lnTo>
                    <a:pt x="0" y="15875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7266" y="4565777"/>
              <a:ext cx="358140" cy="294640"/>
            </a:xfrm>
            <a:custGeom>
              <a:avLst/>
              <a:gdLst/>
              <a:ahLst/>
              <a:cxnLst/>
              <a:rect l="l" t="t" r="r" b="b"/>
              <a:pathLst>
                <a:path w="358139" h="294639">
                  <a:moveTo>
                    <a:pt x="157353" y="0"/>
                  </a:moveTo>
                  <a:lnTo>
                    <a:pt x="189865" y="67818"/>
                  </a:lnTo>
                  <a:lnTo>
                    <a:pt x="0" y="158750"/>
                  </a:lnTo>
                  <a:lnTo>
                    <a:pt x="64897" y="294386"/>
                  </a:lnTo>
                  <a:lnTo>
                    <a:pt x="254762" y="203454"/>
                  </a:lnTo>
                  <a:lnTo>
                    <a:pt x="287274" y="271272"/>
                  </a:lnTo>
                  <a:lnTo>
                    <a:pt x="358013" y="70739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87266" y="4565777"/>
              <a:ext cx="358140" cy="294640"/>
            </a:xfrm>
            <a:custGeom>
              <a:avLst/>
              <a:gdLst/>
              <a:ahLst/>
              <a:cxnLst/>
              <a:rect l="l" t="t" r="r" b="b"/>
              <a:pathLst>
                <a:path w="358139" h="294639">
                  <a:moveTo>
                    <a:pt x="0" y="158750"/>
                  </a:moveTo>
                  <a:lnTo>
                    <a:pt x="189865" y="67818"/>
                  </a:lnTo>
                  <a:lnTo>
                    <a:pt x="157353" y="0"/>
                  </a:lnTo>
                  <a:lnTo>
                    <a:pt x="358013" y="70739"/>
                  </a:lnTo>
                  <a:lnTo>
                    <a:pt x="287274" y="271272"/>
                  </a:lnTo>
                  <a:lnTo>
                    <a:pt x="254762" y="203454"/>
                  </a:lnTo>
                  <a:lnTo>
                    <a:pt x="64897" y="294386"/>
                  </a:lnTo>
                  <a:lnTo>
                    <a:pt x="0" y="15875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449" y="1125729"/>
            <a:ext cx="4450079" cy="5250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398" y="63088"/>
            <a:ext cx="7592060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4000" spc="-7" dirty="0" err="1">
                <a:solidFill>
                  <a:srgbClr val="C00000"/>
                </a:solidFill>
              </a:rPr>
              <a:t>Furosemid</a:t>
            </a:r>
            <a:r>
              <a:rPr sz="4000" spc="-7" dirty="0">
                <a:solidFill>
                  <a:srgbClr val="C00000"/>
                </a:solidFill>
              </a:rPr>
              <a:t>:</a:t>
            </a:r>
            <a:r>
              <a:rPr sz="4000" spc="-40" dirty="0">
                <a:solidFill>
                  <a:srgbClr val="C00000"/>
                </a:solidFill>
              </a:rPr>
              <a:t> </a:t>
            </a:r>
            <a:r>
              <a:rPr lang="az-Latn-AZ" sz="4000" spc="-7" dirty="0">
                <a:solidFill>
                  <a:srgbClr val="C00000"/>
                </a:solidFill>
              </a:rPr>
              <a:t>nə qədər tez</a:t>
            </a:r>
            <a:r>
              <a:rPr sz="2800" spc="-20" dirty="0">
                <a:solidFill>
                  <a:srgbClr val="C00000"/>
                </a:solidFill>
              </a:rPr>
              <a:t>?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497" y="1125729"/>
            <a:ext cx="5183631" cy="52222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8513" y="1125729"/>
            <a:ext cx="5567679" cy="53441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0737" y="1125729"/>
            <a:ext cx="5499100" cy="5281505"/>
            <a:chOff x="225552" y="844296"/>
            <a:chExt cx="4124325" cy="396112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6" y="868680"/>
              <a:ext cx="4099559" cy="39364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844296"/>
              <a:ext cx="4098709" cy="39293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2761" y="2593086"/>
              <a:ext cx="721360" cy="1556385"/>
            </a:xfrm>
            <a:custGeom>
              <a:avLst/>
              <a:gdLst/>
              <a:ahLst/>
              <a:cxnLst/>
              <a:rect l="l" t="t" r="r" b="b"/>
              <a:pathLst>
                <a:path w="721360" h="1556385">
                  <a:moveTo>
                    <a:pt x="0" y="0"/>
                  </a:moveTo>
                  <a:lnTo>
                    <a:pt x="720851" y="0"/>
                  </a:lnTo>
                  <a:lnTo>
                    <a:pt x="720851" y="1556004"/>
                  </a:lnTo>
                  <a:lnTo>
                    <a:pt x="0" y="155600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/>
          <p:nvPr/>
        </p:nvSpPr>
        <p:spPr>
          <a:xfrm>
            <a:off x="6704584" y="4455160"/>
            <a:ext cx="768773" cy="1581573"/>
          </a:xfrm>
          <a:custGeom>
            <a:avLst/>
            <a:gdLst/>
            <a:ahLst/>
            <a:cxnLst/>
            <a:rect l="l" t="t" r="r" b="b"/>
            <a:pathLst>
              <a:path w="576579" h="1186179">
                <a:moveTo>
                  <a:pt x="0" y="0"/>
                </a:moveTo>
                <a:lnTo>
                  <a:pt x="576072" y="0"/>
                </a:lnTo>
                <a:lnTo>
                  <a:pt x="576072" y="1185671"/>
                </a:lnTo>
                <a:lnTo>
                  <a:pt x="0" y="118567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8736" y="934720"/>
            <a:ext cx="8473440" cy="911013"/>
            <a:chOff x="1559052" y="701040"/>
            <a:chExt cx="6355080" cy="683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9052" y="701040"/>
              <a:ext cx="6355079" cy="6827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4960" y="726948"/>
              <a:ext cx="6244996" cy="580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99151" y="6443748"/>
            <a:ext cx="3442547" cy="244576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1467" spc="-27" dirty="0">
                <a:latin typeface="MS PGothic"/>
                <a:cs typeface="MS PGothic"/>
              </a:rPr>
              <a:t>Miró</a:t>
            </a:r>
            <a:r>
              <a:rPr sz="1467" spc="-53" dirty="0">
                <a:latin typeface="MS PGothic"/>
                <a:cs typeface="MS PGothic"/>
              </a:rPr>
              <a:t> </a:t>
            </a:r>
            <a:r>
              <a:rPr sz="1467" spc="-27" dirty="0">
                <a:latin typeface="MS PGothic"/>
                <a:cs typeface="MS PGothic"/>
              </a:rPr>
              <a:t>et</a:t>
            </a:r>
            <a:r>
              <a:rPr sz="1467" spc="-20" dirty="0">
                <a:latin typeface="MS PGothic"/>
                <a:cs typeface="MS PGothic"/>
              </a:rPr>
              <a:t> al.</a:t>
            </a:r>
            <a:r>
              <a:rPr sz="1467" spc="-13" dirty="0">
                <a:latin typeface="MS PGothic"/>
                <a:cs typeface="MS PGothic"/>
              </a:rPr>
              <a:t> </a:t>
            </a:r>
            <a:r>
              <a:rPr sz="1467" spc="-27" dirty="0">
                <a:latin typeface="MS PGothic"/>
                <a:cs typeface="MS PGothic"/>
              </a:rPr>
              <a:t>Clin</a:t>
            </a:r>
            <a:r>
              <a:rPr sz="1467" spc="-40" dirty="0">
                <a:latin typeface="MS PGothic"/>
                <a:cs typeface="MS PGothic"/>
              </a:rPr>
              <a:t> </a:t>
            </a:r>
            <a:r>
              <a:rPr sz="1467" spc="-33" dirty="0">
                <a:latin typeface="MS PGothic"/>
                <a:cs typeface="MS PGothic"/>
              </a:rPr>
              <a:t>Res</a:t>
            </a:r>
            <a:r>
              <a:rPr sz="1467" spc="-13" dirty="0">
                <a:latin typeface="MS PGothic"/>
                <a:cs typeface="MS PGothic"/>
              </a:rPr>
              <a:t> </a:t>
            </a:r>
            <a:r>
              <a:rPr sz="1467" spc="-27" dirty="0">
                <a:latin typeface="MS PGothic"/>
                <a:cs typeface="MS PGothic"/>
              </a:rPr>
              <a:t>Cardiol.</a:t>
            </a:r>
            <a:r>
              <a:rPr sz="1467" spc="-47" dirty="0">
                <a:latin typeface="MS PGothic"/>
                <a:cs typeface="MS PGothic"/>
              </a:rPr>
              <a:t> </a:t>
            </a:r>
            <a:r>
              <a:rPr sz="1467" spc="-33" dirty="0">
                <a:latin typeface="MS PGothic"/>
                <a:cs typeface="MS PGothic"/>
              </a:rPr>
              <a:t>2018;107:347-361</a:t>
            </a:r>
            <a:endParaRPr sz="1467">
              <a:latin typeface="MS PGothic"/>
              <a:cs typeface="MS P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5280" y="184912"/>
            <a:ext cx="11078633" cy="6336453"/>
            <a:chOff x="251459" y="138684"/>
            <a:chExt cx="8308975" cy="4752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196340"/>
              <a:ext cx="3889247" cy="35996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2671" y="3509772"/>
              <a:ext cx="4607051" cy="13807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6220" y="1420367"/>
              <a:ext cx="4514087" cy="2014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4688" y="169164"/>
              <a:ext cx="6083807" cy="507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4539" y="138684"/>
              <a:ext cx="5401055" cy="64007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13280" y="264007"/>
            <a:ext cx="7969673" cy="4710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793" rIns="0" bIns="0" rtlCol="0">
            <a:spAutoFit/>
          </a:bodyPr>
          <a:lstStyle/>
          <a:p>
            <a:pPr marL="656996" algn="ctr">
              <a:spcBef>
                <a:spcPts val="313"/>
              </a:spcBef>
            </a:pPr>
            <a:r>
              <a:rPr lang="az-Latn-AZ" sz="2800" spc="-7" dirty="0" err="1">
                <a:solidFill>
                  <a:srgbClr val="C00000"/>
                </a:solidFill>
              </a:rPr>
              <a:t>Xəstəxanaöncəsi</a:t>
            </a:r>
            <a:r>
              <a:rPr lang="az-Latn-AZ" sz="2800" spc="-7" dirty="0">
                <a:solidFill>
                  <a:srgbClr val="C00000"/>
                </a:solidFill>
              </a:rPr>
              <a:t> müalicə</a:t>
            </a:r>
            <a:endParaRPr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2911" y="1125729"/>
            <a:ext cx="7284720" cy="5368713"/>
            <a:chOff x="1472183" y="844296"/>
            <a:chExt cx="5463540" cy="4026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183" y="844296"/>
              <a:ext cx="5443727" cy="37383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2700" y="4439411"/>
              <a:ext cx="4363211" cy="4312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66365" y="1500378"/>
              <a:ext cx="4750435" cy="844550"/>
            </a:xfrm>
            <a:custGeom>
              <a:avLst/>
              <a:gdLst/>
              <a:ahLst/>
              <a:cxnLst/>
              <a:rect l="l" t="t" r="r" b="b"/>
              <a:pathLst>
                <a:path w="4750434" h="844550">
                  <a:moveTo>
                    <a:pt x="0" y="0"/>
                  </a:moveTo>
                  <a:lnTo>
                    <a:pt x="4750308" y="0"/>
                  </a:lnTo>
                  <a:lnTo>
                    <a:pt x="4750308" y="844296"/>
                  </a:lnTo>
                  <a:lnTo>
                    <a:pt x="0" y="844296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9514" y="181594"/>
            <a:ext cx="876554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az-Latn-AZ" spc="-27" dirty="0">
                <a:solidFill>
                  <a:srgbClr val="C00000"/>
                </a:solidFill>
              </a:rPr>
              <a:t>TY-da aşağı </a:t>
            </a:r>
            <a:r>
              <a:rPr lang="az-Latn-AZ" spc="-27" dirty="0" err="1">
                <a:solidFill>
                  <a:srgbClr val="C00000"/>
                </a:solidFill>
              </a:rPr>
              <a:t>intensivli</a:t>
            </a:r>
            <a:r>
              <a:rPr lang="az-Latn-AZ" spc="-27" dirty="0">
                <a:solidFill>
                  <a:srgbClr val="C00000"/>
                </a:solidFill>
              </a:rPr>
              <a:t> müalicə alan xəstələr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327" y="1509777"/>
            <a:ext cx="10965179" cy="5255260"/>
            <a:chOff x="539495" y="1132332"/>
            <a:chExt cx="8223884" cy="3941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1132332"/>
              <a:ext cx="8223503" cy="3941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4" y="1363539"/>
              <a:ext cx="7577693" cy="34775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8915" y="1326882"/>
              <a:ext cx="7651750" cy="3551554"/>
            </a:xfrm>
            <a:custGeom>
              <a:avLst/>
              <a:gdLst/>
              <a:ahLst/>
              <a:cxnLst/>
              <a:rect l="l" t="t" r="r" b="b"/>
              <a:pathLst>
                <a:path w="7651750" h="3551554">
                  <a:moveTo>
                    <a:pt x="0" y="2686329"/>
                  </a:moveTo>
                  <a:lnTo>
                    <a:pt x="7334377" y="0"/>
                  </a:lnTo>
                  <a:lnTo>
                    <a:pt x="7651216" y="865047"/>
                  </a:lnTo>
                  <a:lnTo>
                    <a:pt x="316839" y="3551377"/>
                  </a:lnTo>
                  <a:lnTo>
                    <a:pt x="0" y="2686329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91747" y="83533"/>
            <a:ext cx="5408505" cy="5103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ctr">
              <a:spcBef>
                <a:spcPts val="140"/>
              </a:spcBef>
            </a:pPr>
            <a:r>
              <a:rPr lang="az-Latn-AZ" spc="-20" dirty="0">
                <a:solidFill>
                  <a:srgbClr val="C00000"/>
                </a:solidFill>
              </a:rPr>
              <a:t>Nitratlar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48384" y="792479"/>
            <a:ext cx="9719733" cy="530860"/>
            <a:chOff x="1161288" y="594359"/>
            <a:chExt cx="7289800" cy="3981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860" y="598932"/>
              <a:ext cx="7284288" cy="3894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61288" y="594359"/>
              <a:ext cx="7289800" cy="398145"/>
            </a:xfrm>
            <a:custGeom>
              <a:avLst/>
              <a:gdLst/>
              <a:ahLst/>
              <a:cxnLst/>
              <a:rect l="l" t="t" r="r" b="b"/>
              <a:pathLst>
                <a:path w="7289800" h="398144">
                  <a:moveTo>
                    <a:pt x="0" y="0"/>
                  </a:moveTo>
                  <a:lnTo>
                    <a:pt x="7289292" y="0"/>
                  </a:lnTo>
                  <a:lnTo>
                    <a:pt x="7289292" y="397763"/>
                  </a:lnTo>
                  <a:lnTo>
                    <a:pt x="0" y="39776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9446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0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47372" y="6301536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A3131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2054" y="3985259"/>
            <a:ext cx="9906635" cy="901065"/>
            <a:chOff x="432054" y="3985259"/>
            <a:chExt cx="9906635" cy="901065"/>
          </a:xfrm>
        </p:grpSpPr>
        <p:sp>
          <p:nvSpPr>
            <p:cNvPr id="5" name="object 5"/>
            <p:cNvSpPr/>
            <p:nvPr/>
          </p:nvSpPr>
          <p:spPr>
            <a:xfrm>
              <a:off x="432054" y="4364100"/>
              <a:ext cx="9906635" cy="142875"/>
            </a:xfrm>
            <a:custGeom>
              <a:avLst/>
              <a:gdLst/>
              <a:ahLst/>
              <a:cxnLst/>
              <a:rect l="l" t="t" r="r" b="b"/>
              <a:pathLst>
                <a:path w="9906635" h="142875">
                  <a:moveTo>
                    <a:pt x="114300" y="57150"/>
                  </a:moveTo>
                  <a:lnTo>
                    <a:pt x="0" y="57150"/>
                  </a:lnTo>
                  <a:lnTo>
                    <a:pt x="0" y="85725"/>
                  </a:lnTo>
                  <a:lnTo>
                    <a:pt x="114300" y="85725"/>
                  </a:lnTo>
                  <a:lnTo>
                    <a:pt x="114300" y="57150"/>
                  </a:lnTo>
                  <a:close/>
                </a:path>
                <a:path w="9906635" h="142875">
                  <a:moveTo>
                    <a:pt x="314325" y="57150"/>
                  </a:moveTo>
                  <a:lnTo>
                    <a:pt x="200025" y="57150"/>
                  </a:lnTo>
                  <a:lnTo>
                    <a:pt x="200025" y="85725"/>
                  </a:lnTo>
                  <a:lnTo>
                    <a:pt x="314325" y="85725"/>
                  </a:lnTo>
                  <a:lnTo>
                    <a:pt x="314325" y="57150"/>
                  </a:lnTo>
                  <a:close/>
                </a:path>
                <a:path w="9906635" h="142875">
                  <a:moveTo>
                    <a:pt x="514349" y="57150"/>
                  </a:moveTo>
                  <a:lnTo>
                    <a:pt x="400049" y="57150"/>
                  </a:lnTo>
                  <a:lnTo>
                    <a:pt x="400049" y="85725"/>
                  </a:lnTo>
                  <a:lnTo>
                    <a:pt x="514349" y="85725"/>
                  </a:lnTo>
                  <a:lnTo>
                    <a:pt x="514349" y="57150"/>
                  </a:lnTo>
                  <a:close/>
                </a:path>
                <a:path w="9906635" h="142875">
                  <a:moveTo>
                    <a:pt x="714374" y="57150"/>
                  </a:moveTo>
                  <a:lnTo>
                    <a:pt x="600074" y="57150"/>
                  </a:lnTo>
                  <a:lnTo>
                    <a:pt x="600074" y="85725"/>
                  </a:lnTo>
                  <a:lnTo>
                    <a:pt x="714374" y="85725"/>
                  </a:lnTo>
                  <a:lnTo>
                    <a:pt x="714374" y="57150"/>
                  </a:lnTo>
                  <a:close/>
                </a:path>
                <a:path w="9906635" h="142875">
                  <a:moveTo>
                    <a:pt x="914400" y="57150"/>
                  </a:moveTo>
                  <a:lnTo>
                    <a:pt x="800099" y="57150"/>
                  </a:lnTo>
                  <a:lnTo>
                    <a:pt x="800099" y="85725"/>
                  </a:lnTo>
                  <a:lnTo>
                    <a:pt x="914400" y="85725"/>
                  </a:lnTo>
                  <a:lnTo>
                    <a:pt x="914400" y="57150"/>
                  </a:lnTo>
                  <a:close/>
                </a:path>
                <a:path w="9906635" h="142875">
                  <a:moveTo>
                    <a:pt x="1114425" y="57150"/>
                  </a:moveTo>
                  <a:lnTo>
                    <a:pt x="1000125" y="57150"/>
                  </a:lnTo>
                  <a:lnTo>
                    <a:pt x="1000125" y="85725"/>
                  </a:lnTo>
                  <a:lnTo>
                    <a:pt x="1114425" y="85725"/>
                  </a:lnTo>
                  <a:lnTo>
                    <a:pt x="1114425" y="57150"/>
                  </a:lnTo>
                  <a:close/>
                </a:path>
                <a:path w="9906635" h="142875">
                  <a:moveTo>
                    <a:pt x="1314450" y="57150"/>
                  </a:moveTo>
                  <a:lnTo>
                    <a:pt x="1200150" y="57150"/>
                  </a:lnTo>
                  <a:lnTo>
                    <a:pt x="1200150" y="85725"/>
                  </a:lnTo>
                  <a:lnTo>
                    <a:pt x="1314450" y="85725"/>
                  </a:lnTo>
                  <a:lnTo>
                    <a:pt x="1314450" y="57150"/>
                  </a:lnTo>
                  <a:close/>
                </a:path>
                <a:path w="9906635" h="142875">
                  <a:moveTo>
                    <a:pt x="1514475" y="57150"/>
                  </a:moveTo>
                  <a:lnTo>
                    <a:pt x="1400175" y="57150"/>
                  </a:lnTo>
                  <a:lnTo>
                    <a:pt x="1400175" y="85725"/>
                  </a:lnTo>
                  <a:lnTo>
                    <a:pt x="1514475" y="85725"/>
                  </a:lnTo>
                  <a:lnTo>
                    <a:pt x="1514475" y="57150"/>
                  </a:lnTo>
                  <a:close/>
                </a:path>
                <a:path w="9906635" h="142875">
                  <a:moveTo>
                    <a:pt x="1714500" y="57150"/>
                  </a:moveTo>
                  <a:lnTo>
                    <a:pt x="1600200" y="57150"/>
                  </a:lnTo>
                  <a:lnTo>
                    <a:pt x="1600200" y="85725"/>
                  </a:lnTo>
                  <a:lnTo>
                    <a:pt x="1714500" y="85725"/>
                  </a:lnTo>
                  <a:lnTo>
                    <a:pt x="1714500" y="57150"/>
                  </a:lnTo>
                  <a:close/>
                </a:path>
                <a:path w="9906635" h="142875">
                  <a:moveTo>
                    <a:pt x="1914525" y="57150"/>
                  </a:moveTo>
                  <a:lnTo>
                    <a:pt x="1800225" y="57150"/>
                  </a:lnTo>
                  <a:lnTo>
                    <a:pt x="1800225" y="85725"/>
                  </a:lnTo>
                  <a:lnTo>
                    <a:pt x="1914525" y="85725"/>
                  </a:lnTo>
                  <a:lnTo>
                    <a:pt x="1914525" y="57150"/>
                  </a:lnTo>
                  <a:close/>
                </a:path>
                <a:path w="9906635" h="142875">
                  <a:moveTo>
                    <a:pt x="2114550" y="57150"/>
                  </a:moveTo>
                  <a:lnTo>
                    <a:pt x="2000250" y="57150"/>
                  </a:lnTo>
                  <a:lnTo>
                    <a:pt x="2000250" y="85725"/>
                  </a:lnTo>
                  <a:lnTo>
                    <a:pt x="2114550" y="85725"/>
                  </a:lnTo>
                  <a:lnTo>
                    <a:pt x="2114550" y="57150"/>
                  </a:lnTo>
                  <a:close/>
                </a:path>
                <a:path w="9906635" h="142875">
                  <a:moveTo>
                    <a:pt x="2314575" y="57150"/>
                  </a:moveTo>
                  <a:lnTo>
                    <a:pt x="2200275" y="57150"/>
                  </a:lnTo>
                  <a:lnTo>
                    <a:pt x="2200275" y="85725"/>
                  </a:lnTo>
                  <a:lnTo>
                    <a:pt x="2314575" y="85725"/>
                  </a:lnTo>
                  <a:lnTo>
                    <a:pt x="2314575" y="57150"/>
                  </a:lnTo>
                  <a:close/>
                </a:path>
                <a:path w="9906635" h="142875">
                  <a:moveTo>
                    <a:pt x="2514600" y="57150"/>
                  </a:moveTo>
                  <a:lnTo>
                    <a:pt x="2400300" y="57150"/>
                  </a:lnTo>
                  <a:lnTo>
                    <a:pt x="2400300" y="85725"/>
                  </a:lnTo>
                  <a:lnTo>
                    <a:pt x="2514600" y="85725"/>
                  </a:lnTo>
                  <a:lnTo>
                    <a:pt x="2514600" y="57150"/>
                  </a:lnTo>
                  <a:close/>
                </a:path>
                <a:path w="9906635" h="142875">
                  <a:moveTo>
                    <a:pt x="2714625" y="57150"/>
                  </a:moveTo>
                  <a:lnTo>
                    <a:pt x="2600325" y="57150"/>
                  </a:lnTo>
                  <a:lnTo>
                    <a:pt x="2600325" y="85725"/>
                  </a:lnTo>
                  <a:lnTo>
                    <a:pt x="2714625" y="85725"/>
                  </a:lnTo>
                  <a:lnTo>
                    <a:pt x="2714625" y="57150"/>
                  </a:lnTo>
                  <a:close/>
                </a:path>
                <a:path w="9906635" h="142875">
                  <a:moveTo>
                    <a:pt x="2914649" y="57150"/>
                  </a:moveTo>
                  <a:lnTo>
                    <a:pt x="2800350" y="57150"/>
                  </a:lnTo>
                  <a:lnTo>
                    <a:pt x="2800350" y="85725"/>
                  </a:lnTo>
                  <a:lnTo>
                    <a:pt x="2914649" y="85725"/>
                  </a:lnTo>
                  <a:lnTo>
                    <a:pt x="2914649" y="57150"/>
                  </a:lnTo>
                  <a:close/>
                </a:path>
                <a:path w="9906635" h="142875">
                  <a:moveTo>
                    <a:pt x="3114674" y="57150"/>
                  </a:moveTo>
                  <a:lnTo>
                    <a:pt x="3000374" y="57150"/>
                  </a:lnTo>
                  <a:lnTo>
                    <a:pt x="3000374" y="85725"/>
                  </a:lnTo>
                  <a:lnTo>
                    <a:pt x="3114674" y="85725"/>
                  </a:lnTo>
                  <a:lnTo>
                    <a:pt x="3114674" y="57150"/>
                  </a:lnTo>
                  <a:close/>
                </a:path>
                <a:path w="9906635" h="142875">
                  <a:moveTo>
                    <a:pt x="3314700" y="57150"/>
                  </a:moveTo>
                  <a:lnTo>
                    <a:pt x="3200399" y="57150"/>
                  </a:lnTo>
                  <a:lnTo>
                    <a:pt x="3200399" y="85725"/>
                  </a:lnTo>
                  <a:lnTo>
                    <a:pt x="3314700" y="85725"/>
                  </a:lnTo>
                  <a:lnTo>
                    <a:pt x="3314700" y="57150"/>
                  </a:lnTo>
                  <a:close/>
                </a:path>
                <a:path w="9906635" h="142875">
                  <a:moveTo>
                    <a:pt x="3514725" y="57150"/>
                  </a:moveTo>
                  <a:lnTo>
                    <a:pt x="3400425" y="57150"/>
                  </a:lnTo>
                  <a:lnTo>
                    <a:pt x="3400425" y="85725"/>
                  </a:lnTo>
                  <a:lnTo>
                    <a:pt x="3514725" y="85725"/>
                  </a:lnTo>
                  <a:lnTo>
                    <a:pt x="3514725" y="57150"/>
                  </a:lnTo>
                  <a:close/>
                </a:path>
                <a:path w="9906635" h="142875">
                  <a:moveTo>
                    <a:pt x="3714750" y="57150"/>
                  </a:moveTo>
                  <a:lnTo>
                    <a:pt x="3600450" y="57150"/>
                  </a:lnTo>
                  <a:lnTo>
                    <a:pt x="3600450" y="85725"/>
                  </a:lnTo>
                  <a:lnTo>
                    <a:pt x="3714750" y="85725"/>
                  </a:lnTo>
                  <a:lnTo>
                    <a:pt x="3714750" y="57150"/>
                  </a:lnTo>
                  <a:close/>
                </a:path>
                <a:path w="9906635" h="142875">
                  <a:moveTo>
                    <a:pt x="3914775" y="57150"/>
                  </a:moveTo>
                  <a:lnTo>
                    <a:pt x="3800475" y="57150"/>
                  </a:lnTo>
                  <a:lnTo>
                    <a:pt x="3800475" y="85725"/>
                  </a:lnTo>
                  <a:lnTo>
                    <a:pt x="3914775" y="85725"/>
                  </a:lnTo>
                  <a:lnTo>
                    <a:pt x="3914775" y="57150"/>
                  </a:lnTo>
                  <a:close/>
                </a:path>
                <a:path w="9906635" h="142875">
                  <a:moveTo>
                    <a:pt x="4114800" y="57150"/>
                  </a:moveTo>
                  <a:lnTo>
                    <a:pt x="4000500" y="57150"/>
                  </a:lnTo>
                  <a:lnTo>
                    <a:pt x="4000500" y="85725"/>
                  </a:lnTo>
                  <a:lnTo>
                    <a:pt x="4114800" y="85725"/>
                  </a:lnTo>
                  <a:lnTo>
                    <a:pt x="4114800" y="57150"/>
                  </a:lnTo>
                  <a:close/>
                </a:path>
                <a:path w="9906635" h="142875">
                  <a:moveTo>
                    <a:pt x="4314825" y="57150"/>
                  </a:moveTo>
                  <a:lnTo>
                    <a:pt x="4200525" y="57150"/>
                  </a:lnTo>
                  <a:lnTo>
                    <a:pt x="4200525" y="85725"/>
                  </a:lnTo>
                  <a:lnTo>
                    <a:pt x="4314825" y="85725"/>
                  </a:lnTo>
                  <a:lnTo>
                    <a:pt x="4314825" y="57150"/>
                  </a:lnTo>
                  <a:close/>
                </a:path>
                <a:path w="9906635" h="142875">
                  <a:moveTo>
                    <a:pt x="4514850" y="57150"/>
                  </a:moveTo>
                  <a:lnTo>
                    <a:pt x="4400550" y="57150"/>
                  </a:lnTo>
                  <a:lnTo>
                    <a:pt x="4400550" y="85725"/>
                  </a:lnTo>
                  <a:lnTo>
                    <a:pt x="4514850" y="85725"/>
                  </a:lnTo>
                  <a:lnTo>
                    <a:pt x="4514850" y="57150"/>
                  </a:lnTo>
                  <a:close/>
                </a:path>
                <a:path w="9906635" h="142875">
                  <a:moveTo>
                    <a:pt x="4714875" y="57150"/>
                  </a:moveTo>
                  <a:lnTo>
                    <a:pt x="4600575" y="57150"/>
                  </a:lnTo>
                  <a:lnTo>
                    <a:pt x="4600575" y="85725"/>
                  </a:lnTo>
                  <a:lnTo>
                    <a:pt x="4714875" y="85725"/>
                  </a:lnTo>
                  <a:lnTo>
                    <a:pt x="4714875" y="57150"/>
                  </a:lnTo>
                  <a:close/>
                </a:path>
                <a:path w="9906635" h="142875">
                  <a:moveTo>
                    <a:pt x="4914900" y="57150"/>
                  </a:moveTo>
                  <a:lnTo>
                    <a:pt x="4800600" y="57150"/>
                  </a:lnTo>
                  <a:lnTo>
                    <a:pt x="4800600" y="85725"/>
                  </a:lnTo>
                  <a:lnTo>
                    <a:pt x="4914900" y="85725"/>
                  </a:lnTo>
                  <a:lnTo>
                    <a:pt x="4914900" y="57150"/>
                  </a:lnTo>
                  <a:close/>
                </a:path>
                <a:path w="9906635" h="142875">
                  <a:moveTo>
                    <a:pt x="5114925" y="57150"/>
                  </a:moveTo>
                  <a:lnTo>
                    <a:pt x="5000625" y="57150"/>
                  </a:lnTo>
                  <a:lnTo>
                    <a:pt x="5000625" y="85725"/>
                  </a:lnTo>
                  <a:lnTo>
                    <a:pt x="5114925" y="85725"/>
                  </a:lnTo>
                  <a:lnTo>
                    <a:pt x="5114925" y="57150"/>
                  </a:lnTo>
                  <a:close/>
                </a:path>
                <a:path w="9906635" h="142875">
                  <a:moveTo>
                    <a:pt x="5314950" y="57150"/>
                  </a:moveTo>
                  <a:lnTo>
                    <a:pt x="5200650" y="57150"/>
                  </a:lnTo>
                  <a:lnTo>
                    <a:pt x="5200650" y="85725"/>
                  </a:lnTo>
                  <a:lnTo>
                    <a:pt x="5314950" y="85725"/>
                  </a:lnTo>
                  <a:lnTo>
                    <a:pt x="5314950" y="57150"/>
                  </a:lnTo>
                  <a:close/>
                </a:path>
                <a:path w="9906635" h="142875">
                  <a:moveTo>
                    <a:pt x="5514975" y="57150"/>
                  </a:moveTo>
                  <a:lnTo>
                    <a:pt x="5400675" y="57150"/>
                  </a:lnTo>
                  <a:lnTo>
                    <a:pt x="5400675" y="85725"/>
                  </a:lnTo>
                  <a:lnTo>
                    <a:pt x="5514975" y="85725"/>
                  </a:lnTo>
                  <a:lnTo>
                    <a:pt x="5514975" y="57150"/>
                  </a:lnTo>
                  <a:close/>
                </a:path>
                <a:path w="9906635" h="142875">
                  <a:moveTo>
                    <a:pt x="5715000" y="57150"/>
                  </a:moveTo>
                  <a:lnTo>
                    <a:pt x="5600700" y="57150"/>
                  </a:lnTo>
                  <a:lnTo>
                    <a:pt x="5600700" y="85725"/>
                  </a:lnTo>
                  <a:lnTo>
                    <a:pt x="5715000" y="85725"/>
                  </a:lnTo>
                  <a:lnTo>
                    <a:pt x="5715000" y="57150"/>
                  </a:lnTo>
                  <a:close/>
                </a:path>
                <a:path w="9906635" h="142875">
                  <a:moveTo>
                    <a:pt x="5915025" y="57150"/>
                  </a:moveTo>
                  <a:lnTo>
                    <a:pt x="5800725" y="57150"/>
                  </a:lnTo>
                  <a:lnTo>
                    <a:pt x="5800725" y="85725"/>
                  </a:lnTo>
                  <a:lnTo>
                    <a:pt x="5915025" y="85725"/>
                  </a:lnTo>
                  <a:lnTo>
                    <a:pt x="5915025" y="57150"/>
                  </a:lnTo>
                  <a:close/>
                </a:path>
                <a:path w="9906635" h="142875">
                  <a:moveTo>
                    <a:pt x="6115050" y="57150"/>
                  </a:moveTo>
                  <a:lnTo>
                    <a:pt x="6000750" y="57150"/>
                  </a:lnTo>
                  <a:lnTo>
                    <a:pt x="6000750" y="85725"/>
                  </a:lnTo>
                  <a:lnTo>
                    <a:pt x="6115050" y="85725"/>
                  </a:lnTo>
                  <a:lnTo>
                    <a:pt x="6115050" y="57150"/>
                  </a:lnTo>
                  <a:close/>
                </a:path>
                <a:path w="9906635" h="142875">
                  <a:moveTo>
                    <a:pt x="6315075" y="57150"/>
                  </a:moveTo>
                  <a:lnTo>
                    <a:pt x="6200775" y="57150"/>
                  </a:lnTo>
                  <a:lnTo>
                    <a:pt x="6200775" y="85725"/>
                  </a:lnTo>
                  <a:lnTo>
                    <a:pt x="6315075" y="85725"/>
                  </a:lnTo>
                  <a:lnTo>
                    <a:pt x="6315075" y="57150"/>
                  </a:lnTo>
                  <a:close/>
                </a:path>
                <a:path w="9906635" h="142875">
                  <a:moveTo>
                    <a:pt x="6515100" y="57150"/>
                  </a:moveTo>
                  <a:lnTo>
                    <a:pt x="6400800" y="57150"/>
                  </a:lnTo>
                  <a:lnTo>
                    <a:pt x="6400800" y="85725"/>
                  </a:lnTo>
                  <a:lnTo>
                    <a:pt x="6515100" y="85725"/>
                  </a:lnTo>
                  <a:lnTo>
                    <a:pt x="6515100" y="57150"/>
                  </a:lnTo>
                  <a:close/>
                </a:path>
                <a:path w="9906635" h="142875">
                  <a:moveTo>
                    <a:pt x="6715125" y="57150"/>
                  </a:moveTo>
                  <a:lnTo>
                    <a:pt x="6600825" y="57150"/>
                  </a:lnTo>
                  <a:lnTo>
                    <a:pt x="6600825" y="85725"/>
                  </a:lnTo>
                  <a:lnTo>
                    <a:pt x="6715125" y="85725"/>
                  </a:lnTo>
                  <a:lnTo>
                    <a:pt x="6715125" y="57150"/>
                  </a:lnTo>
                  <a:close/>
                </a:path>
                <a:path w="9906635" h="142875">
                  <a:moveTo>
                    <a:pt x="6915150" y="57150"/>
                  </a:moveTo>
                  <a:lnTo>
                    <a:pt x="6800850" y="57150"/>
                  </a:lnTo>
                  <a:lnTo>
                    <a:pt x="6800850" y="85725"/>
                  </a:lnTo>
                  <a:lnTo>
                    <a:pt x="6915150" y="85725"/>
                  </a:lnTo>
                  <a:lnTo>
                    <a:pt x="6915150" y="57150"/>
                  </a:lnTo>
                  <a:close/>
                </a:path>
                <a:path w="9906635" h="142875">
                  <a:moveTo>
                    <a:pt x="7115175" y="57150"/>
                  </a:moveTo>
                  <a:lnTo>
                    <a:pt x="7000875" y="57150"/>
                  </a:lnTo>
                  <a:lnTo>
                    <a:pt x="7000875" y="85725"/>
                  </a:lnTo>
                  <a:lnTo>
                    <a:pt x="7115175" y="85725"/>
                  </a:lnTo>
                  <a:lnTo>
                    <a:pt x="7115175" y="57150"/>
                  </a:lnTo>
                  <a:close/>
                </a:path>
                <a:path w="9906635" h="142875">
                  <a:moveTo>
                    <a:pt x="7315200" y="57150"/>
                  </a:moveTo>
                  <a:lnTo>
                    <a:pt x="7200900" y="57150"/>
                  </a:lnTo>
                  <a:lnTo>
                    <a:pt x="7200900" y="85725"/>
                  </a:lnTo>
                  <a:lnTo>
                    <a:pt x="7315200" y="85725"/>
                  </a:lnTo>
                  <a:lnTo>
                    <a:pt x="7315200" y="57150"/>
                  </a:lnTo>
                  <a:close/>
                </a:path>
                <a:path w="9906635" h="142875">
                  <a:moveTo>
                    <a:pt x="7515225" y="57150"/>
                  </a:moveTo>
                  <a:lnTo>
                    <a:pt x="7400925" y="57150"/>
                  </a:lnTo>
                  <a:lnTo>
                    <a:pt x="7400925" y="85725"/>
                  </a:lnTo>
                  <a:lnTo>
                    <a:pt x="7515225" y="85725"/>
                  </a:lnTo>
                  <a:lnTo>
                    <a:pt x="7515225" y="57150"/>
                  </a:lnTo>
                  <a:close/>
                </a:path>
                <a:path w="9906635" h="142875">
                  <a:moveTo>
                    <a:pt x="7715250" y="57150"/>
                  </a:moveTo>
                  <a:lnTo>
                    <a:pt x="7600950" y="57150"/>
                  </a:lnTo>
                  <a:lnTo>
                    <a:pt x="7600950" y="85725"/>
                  </a:lnTo>
                  <a:lnTo>
                    <a:pt x="7715250" y="85725"/>
                  </a:lnTo>
                  <a:lnTo>
                    <a:pt x="7715250" y="57150"/>
                  </a:lnTo>
                  <a:close/>
                </a:path>
                <a:path w="9906635" h="142875">
                  <a:moveTo>
                    <a:pt x="7915275" y="57150"/>
                  </a:moveTo>
                  <a:lnTo>
                    <a:pt x="7800975" y="57150"/>
                  </a:lnTo>
                  <a:lnTo>
                    <a:pt x="7800975" y="85725"/>
                  </a:lnTo>
                  <a:lnTo>
                    <a:pt x="7915275" y="85725"/>
                  </a:lnTo>
                  <a:lnTo>
                    <a:pt x="7915275" y="57150"/>
                  </a:lnTo>
                  <a:close/>
                </a:path>
                <a:path w="9906635" h="142875">
                  <a:moveTo>
                    <a:pt x="8115300" y="57150"/>
                  </a:moveTo>
                  <a:lnTo>
                    <a:pt x="8001000" y="57150"/>
                  </a:lnTo>
                  <a:lnTo>
                    <a:pt x="8001000" y="85725"/>
                  </a:lnTo>
                  <a:lnTo>
                    <a:pt x="8115300" y="85725"/>
                  </a:lnTo>
                  <a:lnTo>
                    <a:pt x="8115300" y="57150"/>
                  </a:lnTo>
                  <a:close/>
                </a:path>
                <a:path w="9906635" h="142875">
                  <a:moveTo>
                    <a:pt x="8315325" y="57150"/>
                  </a:moveTo>
                  <a:lnTo>
                    <a:pt x="8201025" y="57150"/>
                  </a:lnTo>
                  <a:lnTo>
                    <a:pt x="8201025" y="85725"/>
                  </a:lnTo>
                  <a:lnTo>
                    <a:pt x="8315325" y="85725"/>
                  </a:lnTo>
                  <a:lnTo>
                    <a:pt x="8315325" y="57150"/>
                  </a:lnTo>
                  <a:close/>
                </a:path>
                <a:path w="9906635" h="142875">
                  <a:moveTo>
                    <a:pt x="8515350" y="57150"/>
                  </a:moveTo>
                  <a:lnTo>
                    <a:pt x="8401050" y="57150"/>
                  </a:lnTo>
                  <a:lnTo>
                    <a:pt x="8401050" y="85725"/>
                  </a:lnTo>
                  <a:lnTo>
                    <a:pt x="8515350" y="85725"/>
                  </a:lnTo>
                  <a:lnTo>
                    <a:pt x="8515350" y="57150"/>
                  </a:lnTo>
                  <a:close/>
                </a:path>
                <a:path w="9906635" h="142875">
                  <a:moveTo>
                    <a:pt x="8715375" y="57150"/>
                  </a:moveTo>
                  <a:lnTo>
                    <a:pt x="8601075" y="57150"/>
                  </a:lnTo>
                  <a:lnTo>
                    <a:pt x="8601075" y="85725"/>
                  </a:lnTo>
                  <a:lnTo>
                    <a:pt x="8715375" y="85725"/>
                  </a:lnTo>
                  <a:lnTo>
                    <a:pt x="8715375" y="57150"/>
                  </a:lnTo>
                  <a:close/>
                </a:path>
                <a:path w="9906635" h="142875">
                  <a:moveTo>
                    <a:pt x="8915400" y="57150"/>
                  </a:moveTo>
                  <a:lnTo>
                    <a:pt x="8801100" y="57150"/>
                  </a:lnTo>
                  <a:lnTo>
                    <a:pt x="8801100" y="85725"/>
                  </a:lnTo>
                  <a:lnTo>
                    <a:pt x="8915400" y="85725"/>
                  </a:lnTo>
                  <a:lnTo>
                    <a:pt x="8915400" y="57150"/>
                  </a:lnTo>
                  <a:close/>
                </a:path>
                <a:path w="9906635" h="142875">
                  <a:moveTo>
                    <a:pt x="9115425" y="57150"/>
                  </a:moveTo>
                  <a:lnTo>
                    <a:pt x="9001125" y="57150"/>
                  </a:lnTo>
                  <a:lnTo>
                    <a:pt x="9001125" y="85725"/>
                  </a:lnTo>
                  <a:lnTo>
                    <a:pt x="9115425" y="85725"/>
                  </a:lnTo>
                  <a:lnTo>
                    <a:pt x="9115425" y="57150"/>
                  </a:lnTo>
                  <a:close/>
                </a:path>
                <a:path w="9906635" h="142875">
                  <a:moveTo>
                    <a:pt x="9315450" y="57150"/>
                  </a:moveTo>
                  <a:lnTo>
                    <a:pt x="9201150" y="57150"/>
                  </a:lnTo>
                  <a:lnTo>
                    <a:pt x="9201150" y="85725"/>
                  </a:lnTo>
                  <a:lnTo>
                    <a:pt x="9315450" y="85725"/>
                  </a:lnTo>
                  <a:lnTo>
                    <a:pt x="9315450" y="57150"/>
                  </a:lnTo>
                  <a:close/>
                </a:path>
                <a:path w="9906635" h="142875">
                  <a:moveTo>
                    <a:pt x="9515475" y="57150"/>
                  </a:moveTo>
                  <a:lnTo>
                    <a:pt x="9401175" y="57150"/>
                  </a:lnTo>
                  <a:lnTo>
                    <a:pt x="9401175" y="85725"/>
                  </a:lnTo>
                  <a:lnTo>
                    <a:pt x="9515475" y="85725"/>
                  </a:lnTo>
                  <a:lnTo>
                    <a:pt x="9515475" y="57150"/>
                  </a:lnTo>
                  <a:close/>
                </a:path>
                <a:path w="9906635" h="142875">
                  <a:moveTo>
                    <a:pt x="9715500" y="57150"/>
                  </a:moveTo>
                  <a:lnTo>
                    <a:pt x="9601200" y="57150"/>
                  </a:lnTo>
                  <a:lnTo>
                    <a:pt x="9601200" y="85725"/>
                  </a:lnTo>
                  <a:lnTo>
                    <a:pt x="9715500" y="85725"/>
                  </a:lnTo>
                  <a:lnTo>
                    <a:pt x="9715500" y="57150"/>
                  </a:lnTo>
                  <a:close/>
                </a:path>
                <a:path w="9906635" h="142875">
                  <a:moveTo>
                    <a:pt x="9763379" y="0"/>
                  </a:moveTo>
                  <a:lnTo>
                    <a:pt x="9763379" y="142875"/>
                  </a:lnTo>
                  <a:lnTo>
                    <a:pt x="9906254" y="71500"/>
                  </a:lnTo>
                  <a:lnTo>
                    <a:pt x="9763379" y="0"/>
                  </a:lnTo>
                  <a:close/>
                </a:path>
              </a:pathLst>
            </a:custGeom>
            <a:solidFill>
              <a:srgbClr val="008B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19060" y="3985259"/>
              <a:ext cx="2225040" cy="901065"/>
            </a:xfrm>
            <a:custGeom>
              <a:avLst/>
              <a:gdLst/>
              <a:ahLst/>
              <a:cxnLst/>
              <a:rect l="l" t="t" r="r" b="b"/>
              <a:pathLst>
                <a:path w="2225040" h="901064">
                  <a:moveTo>
                    <a:pt x="2074926" y="0"/>
                  </a:moveTo>
                  <a:lnTo>
                    <a:pt x="150114" y="0"/>
                  </a:lnTo>
                  <a:lnTo>
                    <a:pt x="102656" y="7650"/>
                  </a:lnTo>
                  <a:lnTo>
                    <a:pt x="61447" y="28956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3"/>
                  </a:lnTo>
                  <a:lnTo>
                    <a:pt x="0" y="750569"/>
                  </a:lnTo>
                  <a:lnTo>
                    <a:pt x="7650" y="798027"/>
                  </a:lnTo>
                  <a:lnTo>
                    <a:pt x="28955" y="839236"/>
                  </a:lnTo>
                  <a:lnTo>
                    <a:pt x="61447" y="871727"/>
                  </a:lnTo>
                  <a:lnTo>
                    <a:pt x="102656" y="893033"/>
                  </a:lnTo>
                  <a:lnTo>
                    <a:pt x="150114" y="900683"/>
                  </a:lnTo>
                  <a:lnTo>
                    <a:pt x="2074926" y="900683"/>
                  </a:lnTo>
                  <a:lnTo>
                    <a:pt x="2122383" y="893033"/>
                  </a:lnTo>
                  <a:lnTo>
                    <a:pt x="2163592" y="871727"/>
                  </a:lnTo>
                  <a:lnTo>
                    <a:pt x="2196084" y="839236"/>
                  </a:lnTo>
                  <a:lnTo>
                    <a:pt x="2217389" y="798027"/>
                  </a:lnTo>
                  <a:lnTo>
                    <a:pt x="2225040" y="750569"/>
                  </a:lnTo>
                  <a:lnTo>
                    <a:pt x="2225040" y="150113"/>
                  </a:lnTo>
                  <a:lnTo>
                    <a:pt x="2217389" y="102656"/>
                  </a:lnTo>
                  <a:lnTo>
                    <a:pt x="2196084" y="61447"/>
                  </a:lnTo>
                  <a:lnTo>
                    <a:pt x="2163592" y="28955"/>
                  </a:lnTo>
                  <a:lnTo>
                    <a:pt x="2122383" y="7650"/>
                  </a:lnTo>
                  <a:lnTo>
                    <a:pt x="2074926" y="0"/>
                  </a:lnTo>
                  <a:close/>
                </a:path>
              </a:pathLst>
            </a:custGeom>
            <a:solidFill>
              <a:srgbClr val="008B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659885" y="4981194"/>
            <a:ext cx="3004185" cy="611505"/>
          </a:xfrm>
          <a:custGeom>
            <a:avLst/>
            <a:gdLst/>
            <a:ahLst/>
            <a:cxnLst/>
            <a:rect l="l" t="t" r="r" b="b"/>
            <a:pathLst>
              <a:path w="3004184" h="611504">
                <a:moveTo>
                  <a:pt x="0" y="101853"/>
                </a:moveTo>
                <a:lnTo>
                  <a:pt x="8002" y="62204"/>
                </a:lnTo>
                <a:lnTo>
                  <a:pt x="29829" y="29829"/>
                </a:lnTo>
                <a:lnTo>
                  <a:pt x="62204" y="8002"/>
                </a:lnTo>
                <a:lnTo>
                  <a:pt x="101853" y="0"/>
                </a:lnTo>
                <a:lnTo>
                  <a:pt x="2901949" y="0"/>
                </a:lnTo>
                <a:lnTo>
                  <a:pt x="2941599" y="8002"/>
                </a:lnTo>
                <a:lnTo>
                  <a:pt x="2973974" y="29829"/>
                </a:lnTo>
                <a:lnTo>
                  <a:pt x="2995801" y="62204"/>
                </a:lnTo>
                <a:lnTo>
                  <a:pt x="3003804" y="101853"/>
                </a:lnTo>
                <a:lnTo>
                  <a:pt x="3003804" y="509269"/>
                </a:lnTo>
                <a:lnTo>
                  <a:pt x="2995801" y="548919"/>
                </a:lnTo>
                <a:lnTo>
                  <a:pt x="2973974" y="581294"/>
                </a:lnTo>
                <a:lnTo>
                  <a:pt x="2941599" y="603121"/>
                </a:lnTo>
                <a:lnTo>
                  <a:pt x="2901949" y="611123"/>
                </a:lnTo>
                <a:lnTo>
                  <a:pt x="101853" y="611123"/>
                </a:lnTo>
                <a:lnTo>
                  <a:pt x="62204" y="603121"/>
                </a:lnTo>
                <a:lnTo>
                  <a:pt x="29829" y="581294"/>
                </a:lnTo>
                <a:lnTo>
                  <a:pt x="8002" y="548919"/>
                </a:lnTo>
                <a:lnTo>
                  <a:pt x="0" y="509269"/>
                </a:lnTo>
                <a:lnTo>
                  <a:pt x="0" y="101853"/>
                </a:lnTo>
                <a:close/>
              </a:path>
            </a:pathLst>
          </a:custGeom>
          <a:ln w="19050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80357" y="5148452"/>
            <a:ext cx="1560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In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hospital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phase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7611" y="4175505"/>
            <a:ext cx="20320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2610" marR="5080" indent="-5505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post-discharge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75392" y="3988308"/>
            <a:ext cx="1664335" cy="894715"/>
          </a:xfrm>
          <a:custGeom>
            <a:avLst/>
            <a:gdLst/>
            <a:ahLst/>
            <a:cxnLst/>
            <a:rect l="l" t="t" r="r" b="b"/>
            <a:pathLst>
              <a:path w="1664334" h="894714">
                <a:moveTo>
                  <a:pt x="1515109" y="0"/>
                </a:moveTo>
                <a:lnTo>
                  <a:pt x="149098" y="0"/>
                </a:lnTo>
                <a:lnTo>
                  <a:pt x="101990" y="7605"/>
                </a:lnTo>
                <a:lnTo>
                  <a:pt x="61063" y="28781"/>
                </a:lnTo>
                <a:lnTo>
                  <a:pt x="28781" y="61063"/>
                </a:lnTo>
                <a:lnTo>
                  <a:pt x="7605" y="101990"/>
                </a:lnTo>
                <a:lnTo>
                  <a:pt x="0" y="149098"/>
                </a:lnTo>
                <a:lnTo>
                  <a:pt x="0" y="745490"/>
                </a:lnTo>
                <a:lnTo>
                  <a:pt x="7605" y="792597"/>
                </a:lnTo>
                <a:lnTo>
                  <a:pt x="28781" y="833524"/>
                </a:lnTo>
                <a:lnTo>
                  <a:pt x="61063" y="865806"/>
                </a:lnTo>
                <a:lnTo>
                  <a:pt x="101990" y="886982"/>
                </a:lnTo>
                <a:lnTo>
                  <a:pt x="149098" y="894588"/>
                </a:lnTo>
                <a:lnTo>
                  <a:pt x="1515109" y="894588"/>
                </a:lnTo>
                <a:lnTo>
                  <a:pt x="1562217" y="886982"/>
                </a:lnTo>
                <a:lnTo>
                  <a:pt x="1603144" y="865806"/>
                </a:lnTo>
                <a:lnTo>
                  <a:pt x="1635426" y="833524"/>
                </a:lnTo>
                <a:lnTo>
                  <a:pt x="1656602" y="792597"/>
                </a:lnTo>
                <a:lnTo>
                  <a:pt x="1664207" y="745490"/>
                </a:lnTo>
                <a:lnTo>
                  <a:pt x="1664207" y="149098"/>
                </a:lnTo>
                <a:lnTo>
                  <a:pt x="1656602" y="101990"/>
                </a:lnTo>
                <a:lnTo>
                  <a:pt x="1635426" y="61063"/>
                </a:lnTo>
                <a:lnTo>
                  <a:pt x="1603144" y="28781"/>
                </a:lnTo>
                <a:lnTo>
                  <a:pt x="1562217" y="7605"/>
                </a:lnTo>
                <a:lnTo>
                  <a:pt x="1515109" y="0"/>
                </a:lnTo>
                <a:close/>
              </a:path>
            </a:pathLst>
          </a:custGeom>
          <a:solidFill>
            <a:srgbClr val="008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74781" y="4297426"/>
            <a:ext cx="1266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5101" y="4950714"/>
            <a:ext cx="3115310" cy="702945"/>
          </a:xfrm>
          <a:custGeom>
            <a:avLst/>
            <a:gdLst/>
            <a:ahLst/>
            <a:cxnLst/>
            <a:rect l="l" t="t" r="r" b="b"/>
            <a:pathLst>
              <a:path w="3115310" h="702945">
                <a:moveTo>
                  <a:pt x="0" y="117093"/>
                </a:moveTo>
                <a:lnTo>
                  <a:pt x="9201" y="71526"/>
                </a:lnTo>
                <a:lnTo>
                  <a:pt x="34296" y="34305"/>
                </a:lnTo>
                <a:lnTo>
                  <a:pt x="71516" y="9205"/>
                </a:lnTo>
                <a:lnTo>
                  <a:pt x="117093" y="0"/>
                </a:lnTo>
                <a:lnTo>
                  <a:pt x="2997962" y="0"/>
                </a:lnTo>
                <a:lnTo>
                  <a:pt x="3043529" y="9205"/>
                </a:lnTo>
                <a:lnTo>
                  <a:pt x="3080750" y="34305"/>
                </a:lnTo>
                <a:lnTo>
                  <a:pt x="3105850" y="71526"/>
                </a:lnTo>
                <a:lnTo>
                  <a:pt x="3115056" y="117093"/>
                </a:lnTo>
                <a:lnTo>
                  <a:pt x="3115056" y="585470"/>
                </a:lnTo>
                <a:lnTo>
                  <a:pt x="3105850" y="631047"/>
                </a:lnTo>
                <a:lnTo>
                  <a:pt x="3080750" y="668267"/>
                </a:lnTo>
                <a:lnTo>
                  <a:pt x="3043529" y="693362"/>
                </a:lnTo>
                <a:lnTo>
                  <a:pt x="2997962" y="702564"/>
                </a:lnTo>
                <a:lnTo>
                  <a:pt x="117093" y="702564"/>
                </a:lnTo>
                <a:lnTo>
                  <a:pt x="71516" y="693362"/>
                </a:lnTo>
                <a:lnTo>
                  <a:pt x="34296" y="668267"/>
                </a:lnTo>
                <a:lnTo>
                  <a:pt x="9201" y="631047"/>
                </a:lnTo>
                <a:lnTo>
                  <a:pt x="0" y="585470"/>
                </a:lnTo>
                <a:lnTo>
                  <a:pt x="0" y="117093"/>
                </a:lnTo>
                <a:close/>
              </a:path>
            </a:pathLst>
          </a:custGeom>
          <a:ln w="19050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6173" y="4977765"/>
            <a:ext cx="28327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Diagnosis, disposition </a:t>
            </a:r>
            <a:r>
              <a:rPr sz="2000" b="1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treatment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initiation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9123" y="4114800"/>
            <a:ext cx="1394460" cy="641985"/>
          </a:xfrm>
          <a:custGeom>
            <a:avLst/>
            <a:gdLst/>
            <a:ahLst/>
            <a:cxnLst/>
            <a:rect l="l" t="t" r="r" b="b"/>
            <a:pathLst>
              <a:path w="1394460" h="641985">
                <a:moveTo>
                  <a:pt x="1287526" y="0"/>
                </a:moveTo>
                <a:lnTo>
                  <a:pt x="106934" y="0"/>
                </a:lnTo>
                <a:lnTo>
                  <a:pt x="65311" y="8403"/>
                </a:lnTo>
                <a:lnTo>
                  <a:pt x="31321" y="31321"/>
                </a:lnTo>
                <a:lnTo>
                  <a:pt x="8403" y="65311"/>
                </a:lnTo>
                <a:lnTo>
                  <a:pt x="0" y="106933"/>
                </a:lnTo>
                <a:lnTo>
                  <a:pt x="0" y="534669"/>
                </a:lnTo>
                <a:lnTo>
                  <a:pt x="8403" y="576292"/>
                </a:lnTo>
                <a:lnTo>
                  <a:pt x="31321" y="610282"/>
                </a:lnTo>
                <a:lnTo>
                  <a:pt x="65311" y="633200"/>
                </a:lnTo>
                <a:lnTo>
                  <a:pt x="106934" y="641604"/>
                </a:lnTo>
                <a:lnTo>
                  <a:pt x="1287526" y="641604"/>
                </a:lnTo>
                <a:lnTo>
                  <a:pt x="1329148" y="633200"/>
                </a:lnTo>
                <a:lnTo>
                  <a:pt x="1363138" y="610282"/>
                </a:lnTo>
                <a:lnTo>
                  <a:pt x="1386056" y="576292"/>
                </a:lnTo>
                <a:lnTo>
                  <a:pt x="1394460" y="534669"/>
                </a:lnTo>
                <a:lnTo>
                  <a:pt x="1394460" y="106933"/>
                </a:lnTo>
                <a:lnTo>
                  <a:pt x="1386056" y="65311"/>
                </a:lnTo>
                <a:lnTo>
                  <a:pt x="1363138" y="31321"/>
                </a:lnTo>
                <a:lnTo>
                  <a:pt x="1329148" y="8403"/>
                </a:lnTo>
                <a:lnTo>
                  <a:pt x="1287526" y="0"/>
                </a:lnTo>
                <a:close/>
              </a:path>
            </a:pathLst>
          </a:custGeom>
          <a:solidFill>
            <a:srgbClr val="008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70045" y="4297426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ICU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66944" y="4110228"/>
            <a:ext cx="1396365" cy="650875"/>
          </a:xfrm>
          <a:custGeom>
            <a:avLst/>
            <a:gdLst/>
            <a:ahLst/>
            <a:cxnLst/>
            <a:rect l="l" t="t" r="r" b="b"/>
            <a:pathLst>
              <a:path w="1396365" h="650875">
                <a:moveTo>
                  <a:pt x="1287526" y="0"/>
                </a:moveTo>
                <a:lnTo>
                  <a:pt x="108457" y="0"/>
                </a:lnTo>
                <a:lnTo>
                  <a:pt x="66222" y="8516"/>
                </a:lnTo>
                <a:lnTo>
                  <a:pt x="31749" y="31750"/>
                </a:lnTo>
                <a:lnTo>
                  <a:pt x="8516" y="66222"/>
                </a:lnTo>
                <a:lnTo>
                  <a:pt x="0" y="108458"/>
                </a:lnTo>
                <a:lnTo>
                  <a:pt x="0" y="542290"/>
                </a:lnTo>
                <a:lnTo>
                  <a:pt x="8516" y="584525"/>
                </a:lnTo>
                <a:lnTo>
                  <a:pt x="31750" y="618998"/>
                </a:lnTo>
                <a:lnTo>
                  <a:pt x="66222" y="642231"/>
                </a:lnTo>
                <a:lnTo>
                  <a:pt x="108457" y="650748"/>
                </a:lnTo>
                <a:lnTo>
                  <a:pt x="1287526" y="650748"/>
                </a:lnTo>
                <a:lnTo>
                  <a:pt x="1329761" y="642231"/>
                </a:lnTo>
                <a:lnTo>
                  <a:pt x="1364233" y="618998"/>
                </a:lnTo>
                <a:lnTo>
                  <a:pt x="1387467" y="584525"/>
                </a:lnTo>
                <a:lnTo>
                  <a:pt x="1395983" y="542290"/>
                </a:lnTo>
                <a:lnTo>
                  <a:pt x="1395983" y="108458"/>
                </a:lnTo>
                <a:lnTo>
                  <a:pt x="1387467" y="66222"/>
                </a:lnTo>
                <a:lnTo>
                  <a:pt x="1364234" y="31750"/>
                </a:lnTo>
                <a:lnTo>
                  <a:pt x="1329761" y="8516"/>
                </a:lnTo>
                <a:lnTo>
                  <a:pt x="1287526" y="0"/>
                </a:lnTo>
                <a:close/>
              </a:path>
            </a:pathLst>
          </a:custGeom>
          <a:solidFill>
            <a:srgbClr val="008B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98616" y="4297426"/>
            <a:ext cx="532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Ward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8184" y="2249804"/>
            <a:ext cx="5685790" cy="1249045"/>
            <a:chOff x="718184" y="2249804"/>
            <a:chExt cx="5685790" cy="1249045"/>
          </a:xfrm>
        </p:grpSpPr>
        <p:sp>
          <p:nvSpPr>
            <p:cNvPr id="19" name="object 19"/>
            <p:cNvSpPr/>
            <p:nvPr/>
          </p:nvSpPr>
          <p:spPr>
            <a:xfrm>
              <a:off x="5049012" y="2490215"/>
              <a:ext cx="1355090" cy="759460"/>
            </a:xfrm>
            <a:custGeom>
              <a:avLst/>
              <a:gdLst/>
              <a:ahLst/>
              <a:cxnLst/>
              <a:rect l="l" t="t" r="r" b="b"/>
              <a:pathLst>
                <a:path w="1355089" h="759460">
                  <a:moveTo>
                    <a:pt x="975360" y="0"/>
                  </a:moveTo>
                  <a:lnTo>
                    <a:pt x="975360" y="189737"/>
                  </a:lnTo>
                  <a:lnTo>
                    <a:pt x="0" y="189737"/>
                  </a:lnTo>
                  <a:lnTo>
                    <a:pt x="0" y="569213"/>
                  </a:lnTo>
                  <a:lnTo>
                    <a:pt x="975360" y="569213"/>
                  </a:lnTo>
                  <a:lnTo>
                    <a:pt x="975360" y="758951"/>
                  </a:lnTo>
                  <a:lnTo>
                    <a:pt x="1354836" y="379475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008B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7709" y="2259329"/>
              <a:ext cx="4211320" cy="1229995"/>
            </a:xfrm>
            <a:custGeom>
              <a:avLst/>
              <a:gdLst/>
              <a:ahLst/>
              <a:cxnLst/>
              <a:rect l="l" t="t" r="r" b="b"/>
              <a:pathLst>
                <a:path w="4211320" h="1229995">
                  <a:moveTo>
                    <a:pt x="4005834" y="0"/>
                  </a:moveTo>
                  <a:lnTo>
                    <a:pt x="204978" y="0"/>
                  </a:lnTo>
                  <a:lnTo>
                    <a:pt x="157977" y="5416"/>
                  </a:lnTo>
                  <a:lnTo>
                    <a:pt x="114833" y="20842"/>
                  </a:lnTo>
                  <a:lnTo>
                    <a:pt x="76774" y="45046"/>
                  </a:lnTo>
                  <a:lnTo>
                    <a:pt x="45030" y="76795"/>
                  </a:lnTo>
                  <a:lnTo>
                    <a:pt x="20833" y="114855"/>
                  </a:lnTo>
                  <a:lnTo>
                    <a:pt x="5413" y="157993"/>
                  </a:lnTo>
                  <a:lnTo>
                    <a:pt x="0" y="204978"/>
                  </a:lnTo>
                  <a:lnTo>
                    <a:pt x="0" y="1024890"/>
                  </a:lnTo>
                  <a:lnTo>
                    <a:pt x="5413" y="1071874"/>
                  </a:lnTo>
                  <a:lnTo>
                    <a:pt x="20833" y="1115012"/>
                  </a:lnTo>
                  <a:lnTo>
                    <a:pt x="45030" y="1153072"/>
                  </a:lnTo>
                  <a:lnTo>
                    <a:pt x="76774" y="1184821"/>
                  </a:lnTo>
                  <a:lnTo>
                    <a:pt x="114833" y="1209025"/>
                  </a:lnTo>
                  <a:lnTo>
                    <a:pt x="157977" y="1224451"/>
                  </a:lnTo>
                  <a:lnTo>
                    <a:pt x="204978" y="1229868"/>
                  </a:lnTo>
                  <a:lnTo>
                    <a:pt x="4005834" y="1229868"/>
                  </a:lnTo>
                  <a:lnTo>
                    <a:pt x="4052818" y="1224451"/>
                  </a:lnTo>
                  <a:lnTo>
                    <a:pt x="4095956" y="1209025"/>
                  </a:lnTo>
                  <a:lnTo>
                    <a:pt x="4134016" y="1184821"/>
                  </a:lnTo>
                  <a:lnTo>
                    <a:pt x="4165765" y="1153072"/>
                  </a:lnTo>
                  <a:lnTo>
                    <a:pt x="4189969" y="1115012"/>
                  </a:lnTo>
                  <a:lnTo>
                    <a:pt x="4205395" y="1071874"/>
                  </a:lnTo>
                  <a:lnTo>
                    <a:pt x="4210812" y="1024890"/>
                  </a:lnTo>
                  <a:lnTo>
                    <a:pt x="4210812" y="204978"/>
                  </a:lnTo>
                  <a:lnTo>
                    <a:pt x="4205395" y="157993"/>
                  </a:lnTo>
                  <a:lnTo>
                    <a:pt x="4189969" y="114855"/>
                  </a:lnTo>
                  <a:lnTo>
                    <a:pt x="4165765" y="76795"/>
                  </a:lnTo>
                  <a:lnTo>
                    <a:pt x="4134016" y="45046"/>
                  </a:lnTo>
                  <a:lnTo>
                    <a:pt x="4095956" y="20842"/>
                  </a:lnTo>
                  <a:lnTo>
                    <a:pt x="4052818" y="5416"/>
                  </a:lnTo>
                  <a:lnTo>
                    <a:pt x="4005834" y="0"/>
                  </a:lnTo>
                  <a:close/>
                </a:path>
              </a:pathLst>
            </a:custGeom>
            <a:solidFill>
              <a:srgbClr val="E4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7709" y="2259329"/>
              <a:ext cx="4211320" cy="1229995"/>
            </a:xfrm>
            <a:custGeom>
              <a:avLst/>
              <a:gdLst/>
              <a:ahLst/>
              <a:cxnLst/>
              <a:rect l="l" t="t" r="r" b="b"/>
              <a:pathLst>
                <a:path w="4211320" h="1229995">
                  <a:moveTo>
                    <a:pt x="0" y="204978"/>
                  </a:moveTo>
                  <a:lnTo>
                    <a:pt x="5413" y="157993"/>
                  </a:lnTo>
                  <a:lnTo>
                    <a:pt x="20833" y="114855"/>
                  </a:lnTo>
                  <a:lnTo>
                    <a:pt x="45030" y="76795"/>
                  </a:lnTo>
                  <a:lnTo>
                    <a:pt x="76774" y="45046"/>
                  </a:lnTo>
                  <a:lnTo>
                    <a:pt x="114833" y="20842"/>
                  </a:lnTo>
                  <a:lnTo>
                    <a:pt x="157977" y="5416"/>
                  </a:lnTo>
                  <a:lnTo>
                    <a:pt x="204978" y="0"/>
                  </a:lnTo>
                  <a:lnTo>
                    <a:pt x="4005834" y="0"/>
                  </a:lnTo>
                  <a:lnTo>
                    <a:pt x="4052818" y="5416"/>
                  </a:lnTo>
                  <a:lnTo>
                    <a:pt x="4095956" y="20842"/>
                  </a:lnTo>
                  <a:lnTo>
                    <a:pt x="4134016" y="45046"/>
                  </a:lnTo>
                  <a:lnTo>
                    <a:pt x="4165765" y="76795"/>
                  </a:lnTo>
                  <a:lnTo>
                    <a:pt x="4189969" y="114855"/>
                  </a:lnTo>
                  <a:lnTo>
                    <a:pt x="4205395" y="157993"/>
                  </a:lnTo>
                  <a:lnTo>
                    <a:pt x="4210812" y="204978"/>
                  </a:lnTo>
                  <a:lnTo>
                    <a:pt x="4210812" y="1024890"/>
                  </a:lnTo>
                  <a:lnTo>
                    <a:pt x="4205395" y="1071874"/>
                  </a:lnTo>
                  <a:lnTo>
                    <a:pt x="4189969" y="1115012"/>
                  </a:lnTo>
                  <a:lnTo>
                    <a:pt x="4165765" y="1153072"/>
                  </a:lnTo>
                  <a:lnTo>
                    <a:pt x="4134016" y="1184821"/>
                  </a:lnTo>
                  <a:lnTo>
                    <a:pt x="4095956" y="1209025"/>
                  </a:lnTo>
                  <a:lnTo>
                    <a:pt x="4052818" y="1224451"/>
                  </a:lnTo>
                  <a:lnTo>
                    <a:pt x="4005834" y="1229868"/>
                  </a:lnTo>
                  <a:lnTo>
                    <a:pt x="204978" y="1229868"/>
                  </a:lnTo>
                  <a:lnTo>
                    <a:pt x="157977" y="1224451"/>
                  </a:lnTo>
                  <a:lnTo>
                    <a:pt x="114833" y="1209025"/>
                  </a:lnTo>
                  <a:lnTo>
                    <a:pt x="76774" y="1184821"/>
                  </a:lnTo>
                  <a:lnTo>
                    <a:pt x="45030" y="1153072"/>
                  </a:lnTo>
                  <a:lnTo>
                    <a:pt x="20833" y="1115012"/>
                  </a:lnTo>
                  <a:lnTo>
                    <a:pt x="5413" y="1071874"/>
                  </a:lnTo>
                  <a:lnTo>
                    <a:pt x="0" y="1024890"/>
                  </a:lnTo>
                  <a:lnTo>
                    <a:pt x="0" y="204978"/>
                  </a:lnTo>
                  <a:close/>
                </a:path>
              </a:pathLst>
            </a:custGeom>
            <a:ln w="19050">
              <a:solidFill>
                <a:srgbClr val="008B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11249" y="1619503"/>
            <a:ext cx="212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Current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timing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7783" y="2319019"/>
            <a:ext cx="3749675" cy="1101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Intervention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restricted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early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phase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i="1" spc="-15" dirty="0">
                <a:solidFill>
                  <a:srgbClr val="C00000"/>
                </a:solidFill>
                <a:latin typeface="Arial"/>
                <a:cs typeface="Arial"/>
              </a:rPr>
              <a:t>„the</a:t>
            </a:r>
            <a:r>
              <a:rPr sz="1600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sooner</a:t>
            </a:r>
            <a:r>
              <a:rPr sz="1600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1600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better”</a:t>
            </a:r>
            <a:r>
              <a:rPr sz="1600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(lesson</a:t>
            </a:r>
            <a:r>
              <a:rPr sz="1600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1600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C00000"/>
                </a:solidFill>
                <a:latin typeface="Arial"/>
                <a:cs typeface="Arial"/>
              </a:rPr>
              <a:t>ACS)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600" spc="-5" dirty="0">
                <a:latin typeface="Arial MT"/>
                <a:cs typeface="Arial MT"/>
              </a:rPr>
              <a:t>All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novel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AHF therapies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have</a:t>
            </a:r>
            <a:r>
              <a:rPr sz="16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failed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improve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long-term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outcomes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14896" y="2246757"/>
            <a:ext cx="5634990" cy="1249045"/>
            <a:chOff x="6414896" y="2246757"/>
            <a:chExt cx="5634990" cy="1249045"/>
          </a:xfrm>
        </p:grpSpPr>
        <p:sp>
          <p:nvSpPr>
            <p:cNvPr id="25" name="object 25"/>
            <p:cNvSpPr/>
            <p:nvPr/>
          </p:nvSpPr>
          <p:spPr>
            <a:xfrm>
              <a:off x="6424421" y="2256282"/>
              <a:ext cx="5615940" cy="1229995"/>
            </a:xfrm>
            <a:custGeom>
              <a:avLst/>
              <a:gdLst/>
              <a:ahLst/>
              <a:cxnLst/>
              <a:rect l="l" t="t" r="r" b="b"/>
              <a:pathLst>
                <a:path w="5615940" h="1229995">
                  <a:moveTo>
                    <a:pt x="5410961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89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7"/>
                  </a:lnTo>
                  <a:lnTo>
                    <a:pt x="5410961" y="1229867"/>
                  </a:lnTo>
                  <a:lnTo>
                    <a:pt x="5457946" y="1224451"/>
                  </a:lnTo>
                  <a:lnTo>
                    <a:pt x="5501084" y="1209025"/>
                  </a:lnTo>
                  <a:lnTo>
                    <a:pt x="5539144" y="1184821"/>
                  </a:lnTo>
                  <a:lnTo>
                    <a:pt x="5570893" y="1153072"/>
                  </a:lnTo>
                  <a:lnTo>
                    <a:pt x="5595097" y="1115012"/>
                  </a:lnTo>
                  <a:lnTo>
                    <a:pt x="5610523" y="1071874"/>
                  </a:lnTo>
                  <a:lnTo>
                    <a:pt x="5615939" y="1024889"/>
                  </a:lnTo>
                  <a:lnTo>
                    <a:pt x="5615939" y="204977"/>
                  </a:lnTo>
                  <a:lnTo>
                    <a:pt x="5610523" y="157993"/>
                  </a:lnTo>
                  <a:lnTo>
                    <a:pt x="5595097" y="114855"/>
                  </a:lnTo>
                  <a:lnTo>
                    <a:pt x="5570893" y="76795"/>
                  </a:lnTo>
                  <a:lnTo>
                    <a:pt x="5539144" y="45046"/>
                  </a:lnTo>
                  <a:lnTo>
                    <a:pt x="5501084" y="20842"/>
                  </a:lnTo>
                  <a:lnTo>
                    <a:pt x="5457946" y="5416"/>
                  </a:lnTo>
                  <a:lnTo>
                    <a:pt x="5410961" y="0"/>
                  </a:lnTo>
                  <a:close/>
                </a:path>
              </a:pathLst>
            </a:custGeom>
            <a:solidFill>
              <a:srgbClr val="FFF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24421" y="2256282"/>
              <a:ext cx="5615940" cy="1229995"/>
            </a:xfrm>
            <a:custGeom>
              <a:avLst/>
              <a:gdLst/>
              <a:ahLst/>
              <a:cxnLst/>
              <a:rect l="l" t="t" r="r" b="b"/>
              <a:pathLst>
                <a:path w="5615940" h="1229995">
                  <a:moveTo>
                    <a:pt x="0" y="204977"/>
                  </a:moveTo>
                  <a:lnTo>
                    <a:pt x="5416" y="157993"/>
                  </a:lnTo>
                  <a:lnTo>
                    <a:pt x="20842" y="114855"/>
                  </a:lnTo>
                  <a:lnTo>
                    <a:pt x="45046" y="76795"/>
                  </a:lnTo>
                  <a:lnTo>
                    <a:pt x="76795" y="45046"/>
                  </a:lnTo>
                  <a:lnTo>
                    <a:pt x="114855" y="20842"/>
                  </a:lnTo>
                  <a:lnTo>
                    <a:pt x="157993" y="5416"/>
                  </a:lnTo>
                  <a:lnTo>
                    <a:pt x="204977" y="0"/>
                  </a:lnTo>
                  <a:lnTo>
                    <a:pt x="5410961" y="0"/>
                  </a:lnTo>
                  <a:lnTo>
                    <a:pt x="5457946" y="5416"/>
                  </a:lnTo>
                  <a:lnTo>
                    <a:pt x="5501084" y="20842"/>
                  </a:lnTo>
                  <a:lnTo>
                    <a:pt x="5539144" y="45046"/>
                  </a:lnTo>
                  <a:lnTo>
                    <a:pt x="5570893" y="76795"/>
                  </a:lnTo>
                  <a:lnTo>
                    <a:pt x="5595097" y="114855"/>
                  </a:lnTo>
                  <a:lnTo>
                    <a:pt x="5610523" y="157993"/>
                  </a:lnTo>
                  <a:lnTo>
                    <a:pt x="5615939" y="204977"/>
                  </a:lnTo>
                  <a:lnTo>
                    <a:pt x="5615939" y="1024889"/>
                  </a:lnTo>
                  <a:lnTo>
                    <a:pt x="5610523" y="1071874"/>
                  </a:lnTo>
                  <a:lnTo>
                    <a:pt x="5595097" y="1115012"/>
                  </a:lnTo>
                  <a:lnTo>
                    <a:pt x="5570893" y="1153072"/>
                  </a:lnTo>
                  <a:lnTo>
                    <a:pt x="5539144" y="1184821"/>
                  </a:lnTo>
                  <a:lnTo>
                    <a:pt x="5501084" y="1209025"/>
                  </a:lnTo>
                  <a:lnTo>
                    <a:pt x="5457946" y="1224451"/>
                  </a:lnTo>
                  <a:lnTo>
                    <a:pt x="5410961" y="1229867"/>
                  </a:lnTo>
                  <a:lnTo>
                    <a:pt x="204977" y="1229867"/>
                  </a:lnTo>
                  <a:lnTo>
                    <a:pt x="157993" y="1224451"/>
                  </a:lnTo>
                  <a:lnTo>
                    <a:pt x="114855" y="1209025"/>
                  </a:lnTo>
                  <a:lnTo>
                    <a:pt x="76795" y="1184821"/>
                  </a:lnTo>
                  <a:lnTo>
                    <a:pt x="45046" y="1153072"/>
                  </a:lnTo>
                  <a:lnTo>
                    <a:pt x="20842" y="1115012"/>
                  </a:lnTo>
                  <a:lnTo>
                    <a:pt x="5416" y="1071874"/>
                  </a:lnTo>
                  <a:lnTo>
                    <a:pt x="0" y="1024889"/>
                  </a:lnTo>
                  <a:lnTo>
                    <a:pt x="0" y="204977"/>
                  </a:lnTo>
                  <a:close/>
                </a:path>
              </a:pathLst>
            </a:custGeom>
            <a:ln w="19050">
              <a:solidFill>
                <a:srgbClr val="FF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8085" marR="534035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Ne</a:t>
            </a:r>
            <a:r>
              <a:rPr spc="-5" dirty="0"/>
              <a:t>w</a:t>
            </a:r>
            <a:r>
              <a:rPr spc="-25" dirty="0"/>
              <a:t> </a:t>
            </a:r>
            <a:r>
              <a:rPr spc="-5" dirty="0"/>
              <a:t>timing</a:t>
            </a:r>
          </a:p>
          <a:p>
            <a:pPr marL="6280785" marR="5080" indent="214629">
              <a:lnSpc>
                <a:spcPct val="100000"/>
              </a:lnSpc>
              <a:spcBef>
                <a:spcPts val="1645"/>
              </a:spcBef>
            </a:pPr>
            <a:r>
              <a:rPr sz="1900" spc="-5" dirty="0">
                <a:solidFill>
                  <a:srgbClr val="D50D41"/>
                </a:solidFill>
              </a:rPr>
              <a:t>Early</a:t>
            </a:r>
            <a:r>
              <a:rPr sz="1900" spc="5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initiation</a:t>
            </a:r>
            <a:r>
              <a:rPr sz="1900" spc="-10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of ‘peri-discharge</a:t>
            </a:r>
            <a:r>
              <a:rPr sz="1900" spc="20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phase’ </a:t>
            </a:r>
            <a:r>
              <a:rPr sz="1900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management</a:t>
            </a:r>
            <a:r>
              <a:rPr sz="1900" spc="20" dirty="0">
                <a:solidFill>
                  <a:srgbClr val="D50D41"/>
                </a:solidFill>
              </a:rPr>
              <a:t> </a:t>
            </a:r>
            <a:r>
              <a:rPr sz="1900" spc="5" dirty="0">
                <a:solidFill>
                  <a:srgbClr val="D50D41"/>
                </a:solidFill>
              </a:rPr>
              <a:t>with</a:t>
            </a:r>
            <a:r>
              <a:rPr sz="1900" spc="-25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transition</a:t>
            </a:r>
            <a:r>
              <a:rPr sz="1900" spc="20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to</a:t>
            </a:r>
            <a:r>
              <a:rPr sz="1900" spc="10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chronic</a:t>
            </a:r>
            <a:r>
              <a:rPr sz="1900" dirty="0">
                <a:solidFill>
                  <a:srgbClr val="D50D41"/>
                </a:solidFill>
              </a:rPr>
              <a:t> </a:t>
            </a:r>
            <a:r>
              <a:rPr sz="1900" spc="-5" dirty="0">
                <a:solidFill>
                  <a:srgbClr val="D50D41"/>
                </a:solidFill>
              </a:rPr>
              <a:t>care</a:t>
            </a:r>
            <a:endParaRPr sz="1900" dirty="0"/>
          </a:p>
          <a:p>
            <a:pPr marL="6396355" marR="116205" indent="127635">
              <a:lnSpc>
                <a:spcPct val="100000"/>
              </a:lnSpc>
              <a:spcBef>
                <a:spcPts val="805"/>
              </a:spcBef>
            </a:pPr>
            <a:r>
              <a:rPr sz="1900" b="0" spc="-60" dirty="0">
                <a:latin typeface="Arial MT"/>
                <a:cs typeface="Arial MT"/>
              </a:rPr>
              <a:t>RCTs</a:t>
            </a:r>
            <a:r>
              <a:rPr sz="1900" b="0" spc="5" dirty="0">
                <a:latin typeface="Arial MT"/>
                <a:cs typeface="Arial MT"/>
              </a:rPr>
              <a:t> </a:t>
            </a:r>
            <a:r>
              <a:rPr sz="1900" b="0" spc="-5" dirty="0">
                <a:latin typeface="Arial MT"/>
                <a:cs typeface="Arial MT"/>
              </a:rPr>
              <a:t>include:</a:t>
            </a:r>
            <a:r>
              <a:rPr sz="1900" b="0" spc="40" dirty="0"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C00000"/>
                </a:solidFill>
              </a:rPr>
              <a:t>PIONEER-HF,</a:t>
            </a:r>
            <a:r>
              <a:rPr sz="2000" spc="-35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VICTORIA, </a:t>
            </a:r>
            <a:r>
              <a:rPr sz="2000" dirty="0">
                <a:solidFill>
                  <a:srgbClr val="C00000"/>
                </a:solidFill>
              </a:rPr>
              <a:t> SOLO</a:t>
            </a:r>
            <a:r>
              <a:rPr sz="2000" spc="-10" dirty="0">
                <a:solidFill>
                  <a:srgbClr val="C00000"/>
                </a:solidFill>
              </a:rPr>
              <a:t>I</a:t>
            </a:r>
            <a:r>
              <a:rPr sz="2000" dirty="0">
                <a:solidFill>
                  <a:srgbClr val="C00000"/>
                </a:solidFill>
              </a:rPr>
              <a:t>S</a:t>
            </a:r>
            <a:r>
              <a:rPr sz="2000" spc="-114" dirty="0">
                <a:solidFill>
                  <a:srgbClr val="C00000"/>
                </a:solidFill>
              </a:rPr>
              <a:t>T</a:t>
            </a:r>
            <a:r>
              <a:rPr sz="2000" dirty="0">
                <a:solidFill>
                  <a:srgbClr val="C00000"/>
                </a:solidFill>
              </a:rPr>
              <a:t>-W</a:t>
            </a:r>
            <a:r>
              <a:rPr sz="2000" spc="5" dirty="0">
                <a:solidFill>
                  <a:srgbClr val="C00000"/>
                </a:solidFill>
              </a:rPr>
              <a:t>H</a:t>
            </a:r>
            <a:r>
              <a:rPr sz="2000" spc="-220" dirty="0">
                <a:solidFill>
                  <a:srgbClr val="C00000"/>
                </a:solidFill>
              </a:rPr>
              <a:t>F</a:t>
            </a:r>
            <a:r>
              <a:rPr sz="2000" dirty="0">
                <a:solidFill>
                  <a:srgbClr val="C00000"/>
                </a:solidFill>
              </a:rPr>
              <a:t>,</a:t>
            </a:r>
            <a:r>
              <a:rPr sz="2000" spc="-12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AFFIR</a:t>
            </a:r>
            <a:r>
              <a:rPr sz="2000" spc="5" dirty="0">
                <a:solidFill>
                  <a:srgbClr val="C00000"/>
                </a:solidFill>
              </a:rPr>
              <a:t>M</a:t>
            </a:r>
            <a:r>
              <a:rPr sz="2000" dirty="0">
                <a:solidFill>
                  <a:srgbClr val="C00000"/>
                </a:solidFill>
              </a:rPr>
              <a:t>-A</a:t>
            </a:r>
            <a:r>
              <a:rPr sz="2000" spc="5" dirty="0">
                <a:solidFill>
                  <a:srgbClr val="C00000"/>
                </a:solidFill>
              </a:rPr>
              <a:t>H</a:t>
            </a:r>
            <a:r>
              <a:rPr sz="2000" spc="-220" dirty="0">
                <a:solidFill>
                  <a:srgbClr val="C00000"/>
                </a:solidFill>
              </a:rPr>
              <a:t>F</a:t>
            </a:r>
            <a:r>
              <a:rPr sz="2000" dirty="0">
                <a:solidFill>
                  <a:srgbClr val="C00000"/>
                </a:solidFill>
              </a:rPr>
              <a:t>,</a:t>
            </a:r>
            <a:r>
              <a:rPr sz="2000" spc="-4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EM</a:t>
            </a:r>
            <a:r>
              <a:rPr sz="2000" spc="-10" dirty="0">
                <a:solidFill>
                  <a:srgbClr val="C00000"/>
                </a:solidFill>
              </a:rPr>
              <a:t>P</a:t>
            </a:r>
            <a:r>
              <a:rPr sz="2000" dirty="0">
                <a:solidFill>
                  <a:srgbClr val="C00000"/>
                </a:solidFill>
              </a:rPr>
              <a:t>ULSE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31291" y="3190113"/>
            <a:ext cx="6248400" cy="1563370"/>
            <a:chOff x="431291" y="3190113"/>
            <a:chExt cx="6248400" cy="1563370"/>
          </a:xfrm>
        </p:grpSpPr>
        <p:sp>
          <p:nvSpPr>
            <p:cNvPr id="29" name="object 29"/>
            <p:cNvSpPr/>
            <p:nvPr/>
          </p:nvSpPr>
          <p:spPr>
            <a:xfrm>
              <a:off x="6424421" y="3597402"/>
              <a:ext cx="0" cy="513715"/>
            </a:xfrm>
            <a:custGeom>
              <a:avLst/>
              <a:gdLst/>
              <a:ahLst/>
              <a:cxnLst/>
              <a:rect l="l" t="t" r="r" b="b"/>
              <a:pathLst>
                <a:path h="513714">
                  <a:moveTo>
                    <a:pt x="0" y="51358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77533" y="3199638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246125" y="0"/>
                  </a:moveTo>
                  <a:lnTo>
                    <a:pt x="196534" y="5002"/>
                  </a:lnTo>
                  <a:lnTo>
                    <a:pt x="150340" y="19347"/>
                  </a:lnTo>
                  <a:lnTo>
                    <a:pt x="108532" y="42045"/>
                  </a:lnTo>
                  <a:lnTo>
                    <a:pt x="72104" y="72104"/>
                  </a:lnTo>
                  <a:lnTo>
                    <a:pt x="42045" y="108532"/>
                  </a:lnTo>
                  <a:lnTo>
                    <a:pt x="19347" y="150340"/>
                  </a:lnTo>
                  <a:lnTo>
                    <a:pt x="5002" y="196534"/>
                  </a:lnTo>
                  <a:lnTo>
                    <a:pt x="0" y="246125"/>
                  </a:lnTo>
                  <a:lnTo>
                    <a:pt x="5002" y="295717"/>
                  </a:lnTo>
                  <a:lnTo>
                    <a:pt x="19347" y="341911"/>
                  </a:lnTo>
                  <a:lnTo>
                    <a:pt x="42045" y="383719"/>
                  </a:lnTo>
                  <a:lnTo>
                    <a:pt x="72104" y="420147"/>
                  </a:lnTo>
                  <a:lnTo>
                    <a:pt x="108532" y="450206"/>
                  </a:lnTo>
                  <a:lnTo>
                    <a:pt x="150340" y="472904"/>
                  </a:lnTo>
                  <a:lnTo>
                    <a:pt x="196534" y="487249"/>
                  </a:lnTo>
                  <a:lnTo>
                    <a:pt x="246125" y="492251"/>
                  </a:lnTo>
                  <a:lnTo>
                    <a:pt x="295717" y="487249"/>
                  </a:lnTo>
                  <a:lnTo>
                    <a:pt x="341911" y="472904"/>
                  </a:lnTo>
                  <a:lnTo>
                    <a:pt x="383719" y="450206"/>
                  </a:lnTo>
                  <a:lnTo>
                    <a:pt x="420147" y="420147"/>
                  </a:lnTo>
                  <a:lnTo>
                    <a:pt x="450206" y="383719"/>
                  </a:lnTo>
                  <a:lnTo>
                    <a:pt x="472904" y="341911"/>
                  </a:lnTo>
                  <a:lnTo>
                    <a:pt x="487249" y="295717"/>
                  </a:lnTo>
                  <a:lnTo>
                    <a:pt x="492251" y="246125"/>
                  </a:lnTo>
                  <a:lnTo>
                    <a:pt x="487249" y="196534"/>
                  </a:lnTo>
                  <a:lnTo>
                    <a:pt x="472904" y="150340"/>
                  </a:lnTo>
                  <a:lnTo>
                    <a:pt x="450206" y="108532"/>
                  </a:lnTo>
                  <a:lnTo>
                    <a:pt x="420147" y="72104"/>
                  </a:lnTo>
                  <a:lnTo>
                    <a:pt x="383719" y="42045"/>
                  </a:lnTo>
                  <a:lnTo>
                    <a:pt x="341911" y="19347"/>
                  </a:lnTo>
                  <a:lnTo>
                    <a:pt x="295717" y="5002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FFF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77533" y="3199638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0" y="246125"/>
                  </a:moveTo>
                  <a:lnTo>
                    <a:pt x="5002" y="196534"/>
                  </a:lnTo>
                  <a:lnTo>
                    <a:pt x="19347" y="150340"/>
                  </a:lnTo>
                  <a:lnTo>
                    <a:pt x="42045" y="108532"/>
                  </a:lnTo>
                  <a:lnTo>
                    <a:pt x="72104" y="72104"/>
                  </a:lnTo>
                  <a:lnTo>
                    <a:pt x="108532" y="42045"/>
                  </a:lnTo>
                  <a:lnTo>
                    <a:pt x="150340" y="19347"/>
                  </a:lnTo>
                  <a:lnTo>
                    <a:pt x="196534" y="5002"/>
                  </a:lnTo>
                  <a:lnTo>
                    <a:pt x="246125" y="0"/>
                  </a:lnTo>
                  <a:lnTo>
                    <a:pt x="295717" y="5002"/>
                  </a:lnTo>
                  <a:lnTo>
                    <a:pt x="341911" y="19347"/>
                  </a:lnTo>
                  <a:lnTo>
                    <a:pt x="383719" y="42045"/>
                  </a:lnTo>
                  <a:lnTo>
                    <a:pt x="420147" y="72104"/>
                  </a:lnTo>
                  <a:lnTo>
                    <a:pt x="450206" y="108532"/>
                  </a:lnTo>
                  <a:lnTo>
                    <a:pt x="472904" y="150340"/>
                  </a:lnTo>
                  <a:lnTo>
                    <a:pt x="487249" y="196534"/>
                  </a:lnTo>
                  <a:lnTo>
                    <a:pt x="492251" y="246125"/>
                  </a:lnTo>
                  <a:lnTo>
                    <a:pt x="487249" y="295717"/>
                  </a:lnTo>
                  <a:lnTo>
                    <a:pt x="472904" y="341911"/>
                  </a:lnTo>
                  <a:lnTo>
                    <a:pt x="450206" y="383719"/>
                  </a:lnTo>
                  <a:lnTo>
                    <a:pt x="420147" y="420147"/>
                  </a:lnTo>
                  <a:lnTo>
                    <a:pt x="383719" y="450206"/>
                  </a:lnTo>
                  <a:lnTo>
                    <a:pt x="341911" y="472904"/>
                  </a:lnTo>
                  <a:lnTo>
                    <a:pt x="295717" y="487249"/>
                  </a:lnTo>
                  <a:lnTo>
                    <a:pt x="246125" y="492251"/>
                  </a:lnTo>
                  <a:lnTo>
                    <a:pt x="196534" y="487249"/>
                  </a:lnTo>
                  <a:lnTo>
                    <a:pt x="150340" y="472904"/>
                  </a:lnTo>
                  <a:lnTo>
                    <a:pt x="108532" y="450206"/>
                  </a:lnTo>
                  <a:lnTo>
                    <a:pt x="72104" y="420147"/>
                  </a:lnTo>
                  <a:lnTo>
                    <a:pt x="42045" y="383719"/>
                  </a:lnTo>
                  <a:lnTo>
                    <a:pt x="19347" y="341911"/>
                  </a:lnTo>
                  <a:lnTo>
                    <a:pt x="5002" y="295717"/>
                  </a:lnTo>
                  <a:lnTo>
                    <a:pt x="0" y="246125"/>
                  </a:lnTo>
                  <a:close/>
                </a:path>
              </a:pathLst>
            </a:custGeom>
            <a:ln w="19050">
              <a:solidFill>
                <a:srgbClr val="FF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7333" y="3633978"/>
              <a:ext cx="0" cy="513715"/>
            </a:xfrm>
            <a:custGeom>
              <a:avLst/>
              <a:gdLst/>
              <a:ahLst/>
              <a:cxnLst/>
              <a:rect l="l" t="t" r="r" b="b"/>
              <a:pathLst>
                <a:path h="513714">
                  <a:moveTo>
                    <a:pt x="0" y="51358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8B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0445" y="3234690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246126" y="0"/>
                  </a:moveTo>
                  <a:lnTo>
                    <a:pt x="196524" y="5002"/>
                  </a:lnTo>
                  <a:lnTo>
                    <a:pt x="150324" y="19347"/>
                  </a:lnTo>
                  <a:lnTo>
                    <a:pt x="108516" y="42045"/>
                  </a:lnTo>
                  <a:lnTo>
                    <a:pt x="72089" y="72104"/>
                  </a:lnTo>
                  <a:lnTo>
                    <a:pt x="42035" y="108532"/>
                  </a:lnTo>
                  <a:lnTo>
                    <a:pt x="19342" y="150340"/>
                  </a:lnTo>
                  <a:lnTo>
                    <a:pt x="5000" y="196534"/>
                  </a:lnTo>
                  <a:lnTo>
                    <a:pt x="0" y="246125"/>
                  </a:lnTo>
                  <a:lnTo>
                    <a:pt x="5000" y="295717"/>
                  </a:lnTo>
                  <a:lnTo>
                    <a:pt x="19342" y="341911"/>
                  </a:lnTo>
                  <a:lnTo>
                    <a:pt x="42035" y="383719"/>
                  </a:lnTo>
                  <a:lnTo>
                    <a:pt x="72089" y="420147"/>
                  </a:lnTo>
                  <a:lnTo>
                    <a:pt x="108516" y="450206"/>
                  </a:lnTo>
                  <a:lnTo>
                    <a:pt x="150324" y="472904"/>
                  </a:lnTo>
                  <a:lnTo>
                    <a:pt x="196524" y="487249"/>
                  </a:lnTo>
                  <a:lnTo>
                    <a:pt x="246126" y="492252"/>
                  </a:lnTo>
                  <a:lnTo>
                    <a:pt x="295727" y="487249"/>
                  </a:lnTo>
                  <a:lnTo>
                    <a:pt x="341927" y="472904"/>
                  </a:lnTo>
                  <a:lnTo>
                    <a:pt x="383735" y="450206"/>
                  </a:lnTo>
                  <a:lnTo>
                    <a:pt x="420162" y="420147"/>
                  </a:lnTo>
                  <a:lnTo>
                    <a:pt x="450216" y="383719"/>
                  </a:lnTo>
                  <a:lnTo>
                    <a:pt x="472909" y="341911"/>
                  </a:lnTo>
                  <a:lnTo>
                    <a:pt x="487251" y="295717"/>
                  </a:lnTo>
                  <a:lnTo>
                    <a:pt x="492252" y="246125"/>
                  </a:lnTo>
                  <a:lnTo>
                    <a:pt x="487251" y="196534"/>
                  </a:lnTo>
                  <a:lnTo>
                    <a:pt x="472909" y="150340"/>
                  </a:lnTo>
                  <a:lnTo>
                    <a:pt x="450216" y="108532"/>
                  </a:lnTo>
                  <a:lnTo>
                    <a:pt x="420162" y="72104"/>
                  </a:lnTo>
                  <a:lnTo>
                    <a:pt x="383735" y="42045"/>
                  </a:lnTo>
                  <a:lnTo>
                    <a:pt x="341927" y="19347"/>
                  </a:lnTo>
                  <a:lnTo>
                    <a:pt x="295727" y="5002"/>
                  </a:lnTo>
                  <a:lnTo>
                    <a:pt x="246126" y="0"/>
                  </a:lnTo>
                  <a:close/>
                </a:path>
              </a:pathLst>
            </a:custGeom>
            <a:solidFill>
              <a:srgbClr val="E4F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0445" y="3234690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0" y="246125"/>
                  </a:moveTo>
                  <a:lnTo>
                    <a:pt x="5000" y="196534"/>
                  </a:lnTo>
                  <a:lnTo>
                    <a:pt x="19342" y="150340"/>
                  </a:lnTo>
                  <a:lnTo>
                    <a:pt x="42035" y="108532"/>
                  </a:lnTo>
                  <a:lnTo>
                    <a:pt x="72089" y="72104"/>
                  </a:lnTo>
                  <a:lnTo>
                    <a:pt x="108516" y="42045"/>
                  </a:lnTo>
                  <a:lnTo>
                    <a:pt x="150324" y="19347"/>
                  </a:lnTo>
                  <a:lnTo>
                    <a:pt x="196524" y="5002"/>
                  </a:lnTo>
                  <a:lnTo>
                    <a:pt x="246126" y="0"/>
                  </a:lnTo>
                  <a:lnTo>
                    <a:pt x="295727" y="5002"/>
                  </a:lnTo>
                  <a:lnTo>
                    <a:pt x="341927" y="19347"/>
                  </a:lnTo>
                  <a:lnTo>
                    <a:pt x="383735" y="42045"/>
                  </a:lnTo>
                  <a:lnTo>
                    <a:pt x="420162" y="72104"/>
                  </a:lnTo>
                  <a:lnTo>
                    <a:pt x="450216" y="108532"/>
                  </a:lnTo>
                  <a:lnTo>
                    <a:pt x="472909" y="150340"/>
                  </a:lnTo>
                  <a:lnTo>
                    <a:pt x="487251" y="196534"/>
                  </a:lnTo>
                  <a:lnTo>
                    <a:pt x="492252" y="246125"/>
                  </a:lnTo>
                  <a:lnTo>
                    <a:pt x="487251" y="295717"/>
                  </a:lnTo>
                  <a:lnTo>
                    <a:pt x="472909" y="341911"/>
                  </a:lnTo>
                  <a:lnTo>
                    <a:pt x="450216" y="383719"/>
                  </a:lnTo>
                  <a:lnTo>
                    <a:pt x="420162" y="420147"/>
                  </a:lnTo>
                  <a:lnTo>
                    <a:pt x="383735" y="450206"/>
                  </a:lnTo>
                  <a:lnTo>
                    <a:pt x="341927" y="472904"/>
                  </a:lnTo>
                  <a:lnTo>
                    <a:pt x="295727" y="487249"/>
                  </a:lnTo>
                  <a:lnTo>
                    <a:pt x="246126" y="492252"/>
                  </a:lnTo>
                  <a:lnTo>
                    <a:pt x="196524" y="487249"/>
                  </a:lnTo>
                  <a:lnTo>
                    <a:pt x="150324" y="472904"/>
                  </a:lnTo>
                  <a:lnTo>
                    <a:pt x="108516" y="450206"/>
                  </a:lnTo>
                  <a:lnTo>
                    <a:pt x="72089" y="420147"/>
                  </a:lnTo>
                  <a:lnTo>
                    <a:pt x="42035" y="383719"/>
                  </a:lnTo>
                  <a:lnTo>
                    <a:pt x="19342" y="341911"/>
                  </a:lnTo>
                  <a:lnTo>
                    <a:pt x="5000" y="295717"/>
                  </a:lnTo>
                  <a:lnTo>
                    <a:pt x="0" y="246125"/>
                  </a:lnTo>
                  <a:close/>
                </a:path>
              </a:pathLst>
            </a:custGeom>
            <a:ln w="19050">
              <a:solidFill>
                <a:srgbClr val="008B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1291" y="4110227"/>
              <a:ext cx="1397635" cy="643255"/>
            </a:xfrm>
            <a:custGeom>
              <a:avLst/>
              <a:gdLst/>
              <a:ahLst/>
              <a:cxnLst/>
              <a:rect l="l" t="t" r="r" b="b"/>
              <a:pathLst>
                <a:path w="1397635" h="643254">
                  <a:moveTo>
                    <a:pt x="1290320" y="0"/>
                  </a:moveTo>
                  <a:lnTo>
                    <a:pt x="107187" y="0"/>
                  </a:lnTo>
                  <a:lnTo>
                    <a:pt x="65467" y="8425"/>
                  </a:lnTo>
                  <a:lnTo>
                    <a:pt x="31395" y="31400"/>
                  </a:lnTo>
                  <a:lnTo>
                    <a:pt x="8423" y="65472"/>
                  </a:lnTo>
                  <a:lnTo>
                    <a:pt x="0" y="107188"/>
                  </a:lnTo>
                  <a:lnTo>
                    <a:pt x="0" y="535940"/>
                  </a:lnTo>
                  <a:lnTo>
                    <a:pt x="8423" y="577655"/>
                  </a:lnTo>
                  <a:lnTo>
                    <a:pt x="31395" y="611727"/>
                  </a:lnTo>
                  <a:lnTo>
                    <a:pt x="65467" y="634702"/>
                  </a:lnTo>
                  <a:lnTo>
                    <a:pt x="107187" y="643128"/>
                  </a:lnTo>
                  <a:lnTo>
                    <a:pt x="1290320" y="643128"/>
                  </a:lnTo>
                  <a:lnTo>
                    <a:pt x="1332035" y="634702"/>
                  </a:lnTo>
                  <a:lnTo>
                    <a:pt x="1366107" y="611727"/>
                  </a:lnTo>
                  <a:lnTo>
                    <a:pt x="1389082" y="577655"/>
                  </a:lnTo>
                  <a:lnTo>
                    <a:pt x="1397508" y="535940"/>
                  </a:lnTo>
                  <a:lnTo>
                    <a:pt x="1397508" y="107188"/>
                  </a:lnTo>
                  <a:lnTo>
                    <a:pt x="1389082" y="65472"/>
                  </a:lnTo>
                  <a:lnTo>
                    <a:pt x="1366107" y="31400"/>
                  </a:lnTo>
                  <a:lnTo>
                    <a:pt x="1332035" y="8425"/>
                  </a:lnTo>
                  <a:lnTo>
                    <a:pt x="1290320" y="0"/>
                  </a:lnTo>
                  <a:close/>
                </a:path>
              </a:pathLst>
            </a:custGeom>
            <a:solidFill>
              <a:srgbClr val="008B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7719821" y="4981194"/>
            <a:ext cx="4320540" cy="611505"/>
          </a:xfrm>
          <a:custGeom>
            <a:avLst/>
            <a:gdLst/>
            <a:ahLst/>
            <a:cxnLst/>
            <a:rect l="l" t="t" r="r" b="b"/>
            <a:pathLst>
              <a:path w="4320540" h="611504">
                <a:moveTo>
                  <a:pt x="0" y="101853"/>
                </a:moveTo>
                <a:lnTo>
                  <a:pt x="8002" y="62204"/>
                </a:lnTo>
                <a:lnTo>
                  <a:pt x="29829" y="29829"/>
                </a:lnTo>
                <a:lnTo>
                  <a:pt x="62204" y="8002"/>
                </a:lnTo>
                <a:lnTo>
                  <a:pt x="101853" y="0"/>
                </a:lnTo>
                <a:lnTo>
                  <a:pt x="4218685" y="0"/>
                </a:lnTo>
                <a:lnTo>
                  <a:pt x="4258335" y="8002"/>
                </a:lnTo>
                <a:lnTo>
                  <a:pt x="4290710" y="29829"/>
                </a:lnTo>
                <a:lnTo>
                  <a:pt x="4312537" y="62204"/>
                </a:lnTo>
                <a:lnTo>
                  <a:pt x="4320539" y="101853"/>
                </a:lnTo>
                <a:lnTo>
                  <a:pt x="4320539" y="509269"/>
                </a:lnTo>
                <a:lnTo>
                  <a:pt x="4312537" y="548919"/>
                </a:lnTo>
                <a:lnTo>
                  <a:pt x="4290710" y="581294"/>
                </a:lnTo>
                <a:lnTo>
                  <a:pt x="4258335" y="603121"/>
                </a:lnTo>
                <a:lnTo>
                  <a:pt x="4218685" y="611123"/>
                </a:lnTo>
                <a:lnTo>
                  <a:pt x="101853" y="611123"/>
                </a:lnTo>
                <a:lnTo>
                  <a:pt x="62204" y="603121"/>
                </a:lnTo>
                <a:lnTo>
                  <a:pt x="29829" y="581294"/>
                </a:lnTo>
                <a:lnTo>
                  <a:pt x="8002" y="548919"/>
                </a:lnTo>
                <a:lnTo>
                  <a:pt x="0" y="509269"/>
                </a:lnTo>
                <a:lnTo>
                  <a:pt x="0" y="101853"/>
                </a:lnTo>
                <a:close/>
              </a:path>
            </a:pathLst>
          </a:custGeom>
          <a:ln w="19050">
            <a:solidFill>
              <a:srgbClr val="008B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199626" y="5148452"/>
            <a:ext cx="1990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Post-discharge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phase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58865" y="4971669"/>
            <a:ext cx="2820670" cy="630555"/>
            <a:chOff x="6158865" y="4971669"/>
            <a:chExt cx="2820670" cy="630555"/>
          </a:xfrm>
        </p:grpSpPr>
        <p:sp>
          <p:nvSpPr>
            <p:cNvPr id="39" name="object 39"/>
            <p:cNvSpPr/>
            <p:nvPr/>
          </p:nvSpPr>
          <p:spPr>
            <a:xfrm>
              <a:off x="6168390" y="4981194"/>
              <a:ext cx="2801620" cy="611505"/>
            </a:xfrm>
            <a:custGeom>
              <a:avLst/>
              <a:gdLst/>
              <a:ahLst/>
              <a:cxnLst/>
              <a:rect l="l" t="t" r="r" b="b"/>
              <a:pathLst>
                <a:path w="2801620" h="611504">
                  <a:moveTo>
                    <a:pt x="2699258" y="0"/>
                  </a:moveTo>
                  <a:lnTo>
                    <a:pt x="101854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9"/>
                  </a:lnTo>
                  <a:lnTo>
                    <a:pt x="29829" y="581294"/>
                  </a:lnTo>
                  <a:lnTo>
                    <a:pt x="62204" y="603121"/>
                  </a:lnTo>
                  <a:lnTo>
                    <a:pt x="101854" y="611123"/>
                  </a:lnTo>
                  <a:lnTo>
                    <a:pt x="2699258" y="611123"/>
                  </a:lnTo>
                  <a:lnTo>
                    <a:pt x="2738907" y="603121"/>
                  </a:lnTo>
                  <a:lnTo>
                    <a:pt x="2771282" y="581294"/>
                  </a:lnTo>
                  <a:lnTo>
                    <a:pt x="2793109" y="548919"/>
                  </a:lnTo>
                  <a:lnTo>
                    <a:pt x="2801112" y="509269"/>
                  </a:lnTo>
                  <a:lnTo>
                    <a:pt x="2801112" y="101853"/>
                  </a:lnTo>
                  <a:lnTo>
                    <a:pt x="2793109" y="62204"/>
                  </a:lnTo>
                  <a:lnTo>
                    <a:pt x="2771282" y="29829"/>
                  </a:lnTo>
                  <a:lnTo>
                    <a:pt x="2738907" y="8002"/>
                  </a:lnTo>
                  <a:lnTo>
                    <a:pt x="2699258" y="0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68390" y="4981194"/>
              <a:ext cx="2801620" cy="611505"/>
            </a:xfrm>
            <a:custGeom>
              <a:avLst/>
              <a:gdLst/>
              <a:ahLst/>
              <a:cxnLst/>
              <a:rect l="l" t="t" r="r" b="b"/>
              <a:pathLst>
                <a:path w="2801620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4" y="0"/>
                  </a:lnTo>
                  <a:lnTo>
                    <a:pt x="2699258" y="0"/>
                  </a:lnTo>
                  <a:lnTo>
                    <a:pt x="2738907" y="8002"/>
                  </a:lnTo>
                  <a:lnTo>
                    <a:pt x="2771282" y="29829"/>
                  </a:lnTo>
                  <a:lnTo>
                    <a:pt x="2793109" y="62204"/>
                  </a:lnTo>
                  <a:lnTo>
                    <a:pt x="2801112" y="101853"/>
                  </a:lnTo>
                  <a:lnTo>
                    <a:pt x="2801112" y="509269"/>
                  </a:lnTo>
                  <a:lnTo>
                    <a:pt x="2793109" y="548919"/>
                  </a:lnTo>
                  <a:lnTo>
                    <a:pt x="2771282" y="581294"/>
                  </a:lnTo>
                  <a:lnTo>
                    <a:pt x="2738907" y="603121"/>
                  </a:lnTo>
                  <a:lnTo>
                    <a:pt x="2699258" y="611123"/>
                  </a:lnTo>
                  <a:lnTo>
                    <a:pt x="101854" y="611123"/>
                  </a:lnTo>
                  <a:lnTo>
                    <a:pt x="62204" y="603121"/>
                  </a:lnTo>
                  <a:lnTo>
                    <a:pt x="29829" y="581294"/>
                  </a:lnTo>
                  <a:lnTo>
                    <a:pt x="8002" y="548919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19049">
              <a:solidFill>
                <a:srgbClr val="FF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271640" y="5114925"/>
            <a:ext cx="2594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Peri-discharge</a:t>
            </a:r>
            <a:r>
              <a:rPr sz="2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phase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4339" y="4164584"/>
            <a:ext cx="590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91996" y="6068567"/>
            <a:ext cx="9319260" cy="584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51560">
              <a:lnSpc>
                <a:spcPct val="100000"/>
              </a:lnSpc>
              <a:spcBef>
                <a:spcPts val="275"/>
              </a:spcBef>
            </a:pPr>
            <a:r>
              <a:rPr sz="3200" spc="-5" dirty="0">
                <a:latin typeface="Arial MT"/>
                <a:cs typeface="Arial MT"/>
              </a:rPr>
              <a:t>Appropriate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“timing”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each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intervention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60426" y="199466"/>
            <a:ext cx="11710035" cy="57579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lang="az-Latn-AZ" sz="3600" dirty="0">
                <a:solidFill>
                  <a:srgbClr val="C00000"/>
                </a:solidFill>
              </a:rPr>
              <a:t>Yeni dərmanların yeri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23665" y="5680722"/>
            <a:ext cx="391160" cy="387985"/>
          </a:xfrm>
          <a:custGeom>
            <a:avLst/>
            <a:gdLst/>
            <a:ahLst/>
            <a:cxnLst/>
            <a:rect l="l" t="t" r="r" b="b"/>
            <a:pathLst>
              <a:path w="391160" h="387985">
                <a:moveTo>
                  <a:pt x="254126" y="0"/>
                </a:moveTo>
                <a:lnTo>
                  <a:pt x="0" y="2959"/>
                </a:lnTo>
                <a:lnTo>
                  <a:pt x="2921" y="257200"/>
                </a:lnTo>
                <a:lnTo>
                  <a:pt x="65786" y="192900"/>
                </a:lnTo>
                <a:lnTo>
                  <a:pt x="265049" y="387629"/>
                </a:lnTo>
                <a:lnTo>
                  <a:pt x="390651" y="259029"/>
                </a:lnTo>
                <a:lnTo>
                  <a:pt x="191388" y="64300"/>
                </a:lnTo>
                <a:lnTo>
                  <a:pt x="254126" y="0"/>
                </a:lnTo>
                <a:close/>
              </a:path>
            </a:pathLst>
          </a:custGeom>
          <a:solidFill>
            <a:srgbClr val="D50D4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70" y="877676"/>
            <a:ext cx="5074773" cy="11890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7108" y="2101722"/>
            <a:ext cx="3152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Miro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EHJ: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Acute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Cardiac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2203" y="686681"/>
            <a:ext cx="4710748" cy="16044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48596" y="2428113"/>
            <a:ext cx="277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Mebazaa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et </a:t>
            </a:r>
            <a:r>
              <a:rPr sz="1200" b="1" dirty="0">
                <a:latin typeface="Arial"/>
                <a:cs typeface="Arial"/>
              </a:rPr>
              <a:t>al.,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J Heart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647" y="2450952"/>
            <a:ext cx="4580783" cy="1286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6818" y="4220036"/>
            <a:ext cx="7333267" cy="105512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85209" y="3579367"/>
            <a:ext cx="3166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Miro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 </a:t>
            </a:r>
            <a:r>
              <a:rPr sz="1200" b="1" spc="-5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al.,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EHJ: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Acute</a:t>
            </a:r>
            <a:r>
              <a:rPr sz="1200" spc="-5" dirty="0">
                <a:latin typeface="Arial MT"/>
                <a:cs typeface="Arial MT"/>
              </a:rPr>
              <a:t> Cardiovascular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2020,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Vol.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9(5)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375–398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6431" y="5258561"/>
            <a:ext cx="4384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American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Journal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Emergency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Medicine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50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(2021)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459–465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2770" y="5617907"/>
            <a:ext cx="6983081" cy="11500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34888" y="6638035"/>
            <a:ext cx="5154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Heart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Failure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Reviews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2022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https://doi.org/10.1007/s10741-022-10272-4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81760" y="92455"/>
            <a:ext cx="942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Immediate</a:t>
            </a:r>
            <a:r>
              <a:rPr sz="2800" spc="2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Management</a:t>
            </a:r>
            <a:r>
              <a:rPr sz="2800" spc="5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of</a:t>
            </a:r>
            <a:r>
              <a:rPr sz="2800" spc="-10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AHF</a:t>
            </a:r>
            <a:r>
              <a:rPr sz="2800" spc="2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: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discharge</a:t>
            </a:r>
            <a:r>
              <a:rPr sz="2800" spc="2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from</a:t>
            </a:r>
            <a:r>
              <a:rPr sz="280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the</a:t>
            </a:r>
            <a:r>
              <a:rPr sz="2800" spc="1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ED</a:t>
            </a: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816" y="5049520"/>
            <a:ext cx="11759353" cy="1727200"/>
            <a:chOff x="324611" y="3787140"/>
            <a:chExt cx="8819515" cy="129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6176" y="4117848"/>
              <a:ext cx="4687823" cy="6217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2083" y="4395216"/>
              <a:ext cx="4366260" cy="6350"/>
            </a:xfrm>
            <a:custGeom>
              <a:avLst/>
              <a:gdLst/>
              <a:ahLst/>
              <a:cxnLst/>
              <a:rect l="l" t="t" r="r" b="b"/>
              <a:pathLst>
                <a:path w="4366259" h="6350">
                  <a:moveTo>
                    <a:pt x="0" y="0"/>
                  </a:moveTo>
                  <a:lnTo>
                    <a:pt x="4365980" y="6261"/>
                  </a:lnTo>
                </a:path>
              </a:pathLst>
            </a:custGeom>
            <a:ln w="57912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674179" y="4299873"/>
              <a:ext cx="173990" cy="203200"/>
            </a:xfrm>
            <a:custGeom>
              <a:avLst/>
              <a:gdLst/>
              <a:ahLst/>
              <a:cxnLst/>
              <a:rect l="l" t="t" r="r" b="b"/>
              <a:pathLst>
                <a:path w="173990" h="203200">
                  <a:moveTo>
                    <a:pt x="304" y="0"/>
                  </a:moveTo>
                  <a:lnTo>
                    <a:pt x="173888" y="101600"/>
                  </a:lnTo>
                  <a:lnTo>
                    <a:pt x="0" y="202692"/>
                  </a:lnTo>
                </a:path>
              </a:pathLst>
            </a:custGeom>
            <a:ln w="57912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9" y="4459224"/>
              <a:ext cx="3779520" cy="6233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0388" y="4744359"/>
              <a:ext cx="3459479" cy="9525"/>
            </a:xfrm>
            <a:custGeom>
              <a:avLst/>
              <a:gdLst/>
              <a:ahLst/>
              <a:cxnLst/>
              <a:rect l="l" t="t" r="r" b="b"/>
              <a:pathLst>
                <a:path w="3459479" h="9525">
                  <a:moveTo>
                    <a:pt x="0" y="9194"/>
                  </a:moveTo>
                  <a:lnTo>
                    <a:pt x="3459022" y="0"/>
                  </a:lnTo>
                </a:path>
              </a:pathLst>
            </a:custGeom>
            <a:ln w="57912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8675397" y="4643489"/>
              <a:ext cx="174625" cy="203200"/>
            </a:xfrm>
            <a:custGeom>
              <a:avLst/>
              <a:gdLst/>
              <a:ahLst/>
              <a:cxnLst/>
              <a:rect l="l" t="t" r="r" b="b"/>
              <a:pathLst>
                <a:path w="174625" h="203200">
                  <a:moveTo>
                    <a:pt x="546" y="202692"/>
                  </a:moveTo>
                  <a:lnTo>
                    <a:pt x="174002" y="100876"/>
                  </a:lnTo>
                  <a:lnTo>
                    <a:pt x="0" y="0"/>
                  </a:lnTo>
                </a:path>
              </a:pathLst>
            </a:custGeom>
            <a:ln w="57912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3787140"/>
              <a:ext cx="8816340" cy="621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3567" y="4059936"/>
              <a:ext cx="8495030" cy="11430"/>
            </a:xfrm>
            <a:custGeom>
              <a:avLst/>
              <a:gdLst/>
              <a:ahLst/>
              <a:cxnLst/>
              <a:rect l="l" t="t" r="r" b="b"/>
              <a:pathLst>
                <a:path w="8495030" h="11429">
                  <a:moveTo>
                    <a:pt x="0" y="0"/>
                  </a:moveTo>
                  <a:lnTo>
                    <a:pt x="8494903" y="11214"/>
                  </a:lnTo>
                </a:path>
              </a:pathLst>
            </a:custGeom>
            <a:ln w="57912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674599" y="3969566"/>
              <a:ext cx="173990" cy="203200"/>
            </a:xfrm>
            <a:custGeom>
              <a:avLst/>
              <a:gdLst/>
              <a:ahLst/>
              <a:cxnLst/>
              <a:rect l="l" t="t" r="r" b="b"/>
              <a:pathLst>
                <a:path w="173990" h="203200">
                  <a:moveTo>
                    <a:pt x="279" y="0"/>
                  </a:moveTo>
                  <a:lnTo>
                    <a:pt x="173875" y="101587"/>
                  </a:lnTo>
                  <a:lnTo>
                    <a:pt x="0" y="202692"/>
                  </a:lnTo>
                </a:path>
              </a:pathLst>
            </a:custGeom>
            <a:ln w="57912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6687" y="827025"/>
            <a:ext cx="4460239" cy="40314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425" y="1223265"/>
            <a:ext cx="6916927" cy="32390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71600" y="131310"/>
            <a:ext cx="88832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solidFill>
                  <a:srgbClr val="1F497D"/>
                </a:solidFill>
                <a:latin typeface="Calibri"/>
                <a:cs typeface="Calibri"/>
              </a:rPr>
              <a:t>sacubitril/valsartan</a:t>
            </a:r>
            <a:r>
              <a:rPr lang="az-Latn-AZ" sz="3200" b="1" spc="-13" dirty="0">
                <a:solidFill>
                  <a:srgbClr val="1F497D"/>
                </a:solidFill>
                <a:latin typeface="Calibri"/>
                <a:cs typeface="Calibri"/>
              </a:rPr>
              <a:t> erkən başlanması...lakin TY deyil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09903" y="5175504"/>
            <a:ext cx="1666240" cy="1368213"/>
            <a:chOff x="757427" y="3881628"/>
            <a:chExt cx="1249680" cy="1026160"/>
          </a:xfrm>
        </p:grpSpPr>
        <p:sp>
          <p:nvSpPr>
            <p:cNvPr id="16" name="object 16"/>
            <p:cNvSpPr/>
            <p:nvPr/>
          </p:nvSpPr>
          <p:spPr>
            <a:xfrm>
              <a:off x="761999" y="3886200"/>
              <a:ext cx="1240790" cy="1016635"/>
            </a:xfrm>
            <a:custGeom>
              <a:avLst/>
              <a:gdLst/>
              <a:ahLst/>
              <a:cxnLst/>
              <a:rect l="l" t="t" r="r" b="b"/>
              <a:pathLst>
                <a:path w="1240789" h="1016635">
                  <a:moveTo>
                    <a:pt x="1240536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1240536" y="101650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B9CDE5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999" y="3886200"/>
              <a:ext cx="1240790" cy="1016635"/>
            </a:xfrm>
            <a:custGeom>
              <a:avLst/>
              <a:gdLst/>
              <a:ahLst/>
              <a:cxnLst/>
              <a:rect l="l" t="t" r="r" b="b"/>
              <a:pathLst>
                <a:path w="1240789" h="1016635">
                  <a:moveTo>
                    <a:pt x="0" y="0"/>
                  </a:moveTo>
                  <a:lnTo>
                    <a:pt x="1240536" y="0"/>
                  </a:lnTo>
                  <a:lnTo>
                    <a:pt x="1240536" y="1016508"/>
                  </a:lnTo>
                  <a:lnTo>
                    <a:pt x="0" y="101650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22096" y="5161514"/>
            <a:ext cx="1642533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59920">
              <a:spcBef>
                <a:spcPts val="133"/>
              </a:spcBef>
            </a:pPr>
            <a:r>
              <a:rPr lang="az-Latn-AZ" sz="8000" spc="-7" dirty="0">
                <a:solidFill>
                  <a:srgbClr val="1F497D"/>
                </a:solidFill>
                <a:latin typeface="Calibri"/>
                <a:cs typeface="Calibri"/>
              </a:rPr>
              <a:t>TY</a:t>
            </a:r>
            <a:endParaRPr sz="80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99231" y="4868672"/>
            <a:ext cx="3751580" cy="1121833"/>
            <a:chOff x="2249423" y="3651503"/>
            <a:chExt cx="2813685" cy="841375"/>
          </a:xfrm>
        </p:grpSpPr>
        <p:sp>
          <p:nvSpPr>
            <p:cNvPr id="20" name="object 20"/>
            <p:cNvSpPr/>
            <p:nvPr/>
          </p:nvSpPr>
          <p:spPr>
            <a:xfrm>
              <a:off x="2253995" y="3656075"/>
              <a:ext cx="2804160" cy="832485"/>
            </a:xfrm>
            <a:custGeom>
              <a:avLst/>
              <a:gdLst/>
              <a:ahLst/>
              <a:cxnLst/>
              <a:rect l="l" t="t" r="r" b="b"/>
              <a:pathLst>
                <a:path w="2804160" h="832485">
                  <a:moveTo>
                    <a:pt x="2804160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2804160" y="832104"/>
                  </a:lnTo>
                  <a:lnTo>
                    <a:pt x="2804160" y="0"/>
                  </a:lnTo>
                  <a:close/>
                </a:path>
              </a:pathLst>
            </a:custGeom>
            <a:solidFill>
              <a:srgbClr val="B9CDE5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3995" y="3656075"/>
              <a:ext cx="2804160" cy="832485"/>
            </a:xfrm>
            <a:custGeom>
              <a:avLst/>
              <a:gdLst/>
              <a:ahLst/>
              <a:cxnLst/>
              <a:rect l="l" t="t" r="r" b="b"/>
              <a:pathLst>
                <a:path w="2804160" h="832485">
                  <a:moveTo>
                    <a:pt x="0" y="0"/>
                  </a:moveTo>
                  <a:lnTo>
                    <a:pt x="2804160" y="0"/>
                  </a:lnTo>
                  <a:lnTo>
                    <a:pt x="2804160" y="832104"/>
                  </a:lnTo>
                  <a:lnTo>
                    <a:pt x="0" y="83210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11423" y="4866455"/>
            <a:ext cx="372702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11374">
              <a:spcBef>
                <a:spcPts val="133"/>
              </a:spcBef>
            </a:pPr>
            <a:r>
              <a:rPr lang="az-Latn-AZ" sz="6400" spc="-20" dirty="0">
                <a:solidFill>
                  <a:srgbClr val="1F497D"/>
                </a:solidFill>
                <a:latin typeface="Calibri"/>
                <a:cs typeface="Calibri"/>
              </a:rPr>
              <a:t>Hospital</a:t>
            </a:r>
            <a:endParaRPr sz="6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03871" y="5218176"/>
            <a:ext cx="3300307" cy="1284392"/>
            <a:chOff x="5327903" y="3913632"/>
            <a:chExt cx="2475230" cy="963294"/>
          </a:xfrm>
        </p:grpSpPr>
        <p:sp>
          <p:nvSpPr>
            <p:cNvPr id="24" name="object 24"/>
            <p:cNvSpPr/>
            <p:nvPr/>
          </p:nvSpPr>
          <p:spPr>
            <a:xfrm>
              <a:off x="5332475" y="3918204"/>
              <a:ext cx="2466340" cy="954405"/>
            </a:xfrm>
            <a:custGeom>
              <a:avLst/>
              <a:gdLst/>
              <a:ahLst/>
              <a:cxnLst/>
              <a:rect l="l" t="t" r="r" b="b"/>
              <a:pathLst>
                <a:path w="2466340" h="954404">
                  <a:moveTo>
                    <a:pt x="2465831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2465831" y="954024"/>
                  </a:lnTo>
                  <a:lnTo>
                    <a:pt x="2465831" y="0"/>
                  </a:lnTo>
                  <a:close/>
                </a:path>
              </a:pathLst>
            </a:custGeom>
            <a:solidFill>
              <a:srgbClr val="B9CDE5">
                <a:alpha val="69020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332475" y="3918204"/>
              <a:ext cx="2466340" cy="954405"/>
            </a:xfrm>
            <a:custGeom>
              <a:avLst/>
              <a:gdLst/>
              <a:ahLst/>
              <a:cxnLst/>
              <a:rect l="l" t="t" r="r" b="b"/>
              <a:pathLst>
                <a:path w="2466340" h="954404">
                  <a:moveTo>
                    <a:pt x="0" y="0"/>
                  </a:moveTo>
                  <a:lnTo>
                    <a:pt x="2465831" y="0"/>
                  </a:lnTo>
                  <a:lnTo>
                    <a:pt x="2465831" y="954024"/>
                  </a:lnTo>
                  <a:lnTo>
                    <a:pt x="0" y="95402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16064" y="5237094"/>
            <a:ext cx="3275753" cy="116514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227636" marR="494441" indent="-722189">
              <a:spcBef>
                <a:spcPts val="127"/>
              </a:spcBef>
            </a:pPr>
            <a:r>
              <a:rPr lang="az-Latn-AZ" sz="3733" spc="-7" dirty="0" err="1">
                <a:solidFill>
                  <a:srgbClr val="1F497D"/>
                </a:solidFill>
                <a:latin typeface="Calibri"/>
                <a:cs typeface="Calibri"/>
              </a:rPr>
              <a:t>Ambulator</a:t>
            </a:r>
            <a:r>
              <a:rPr lang="az-Latn-AZ" sz="3733" spc="-7" dirty="0">
                <a:solidFill>
                  <a:srgbClr val="1F497D"/>
                </a:solidFill>
                <a:latin typeface="Calibri"/>
                <a:cs typeface="Calibri"/>
              </a:rPr>
              <a:t> təqib</a:t>
            </a:r>
            <a:endParaRPr sz="3733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14" y="63195"/>
            <a:ext cx="104057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Empagliflozin</a:t>
            </a:r>
            <a:r>
              <a:rPr sz="2800" spc="20" dirty="0">
                <a:solidFill>
                  <a:srgbClr val="C00000"/>
                </a:solidFill>
              </a:rPr>
              <a:t> </a:t>
            </a:r>
            <a:r>
              <a:rPr lang="az-Latn-AZ" sz="2800" spc="-5" dirty="0">
                <a:solidFill>
                  <a:srgbClr val="C00000"/>
                </a:solidFill>
              </a:rPr>
              <a:t>– ağıllı osmotik </a:t>
            </a:r>
            <a:r>
              <a:rPr lang="az-Latn-AZ" sz="2800" spc="-5" dirty="0" err="1">
                <a:solidFill>
                  <a:srgbClr val="C00000"/>
                </a:solidFill>
              </a:rPr>
              <a:t>diuretik</a:t>
            </a:r>
            <a:r>
              <a:rPr lang="az-Latn-AZ" sz="2800" spc="-5" dirty="0">
                <a:solidFill>
                  <a:srgbClr val="C00000"/>
                </a:solidFill>
              </a:rPr>
              <a:t>?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114" y="5789167"/>
            <a:ext cx="11808460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829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515151"/>
                </a:solidFill>
                <a:latin typeface="Arial MT"/>
                <a:cs typeface="Arial MT"/>
              </a:rPr>
              <a:t>SGLT2i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might act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as ‘smart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osmotic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diuretics’ facilitating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removal </a:t>
            </a:r>
            <a:r>
              <a:rPr sz="2000" spc="-5" dirty="0">
                <a:solidFill>
                  <a:srgbClr val="515151"/>
                </a:solidFill>
                <a:latin typeface="Arial MT"/>
                <a:cs typeface="Arial MT"/>
              </a:rPr>
              <a:t>of interstitial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fluid overload </a:t>
            </a:r>
            <a:r>
              <a:rPr sz="2000" spc="-54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Incremental</a:t>
            </a:r>
            <a:r>
              <a:rPr sz="2000" spc="-3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515151"/>
                </a:solidFill>
                <a:latin typeface="Arial MT"/>
                <a:cs typeface="Arial MT"/>
              </a:rPr>
              <a:t>effect</a:t>
            </a:r>
            <a:r>
              <a:rPr sz="2000" spc="-3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515151"/>
                </a:solidFill>
                <a:latin typeface="Arial MT"/>
                <a:cs typeface="Arial MT"/>
              </a:rPr>
              <a:t>SGLT2i</a:t>
            </a:r>
            <a:r>
              <a:rPr sz="2000" spc="-1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favouring</a:t>
            </a:r>
            <a:r>
              <a:rPr sz="2000" spc="-2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enhanced</a:t>
            </a:r>
            <a:r>
              <a:rPr sz="2000" spc="-25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plasma</a:t>
            </a:r>
            <a:r>
              <a:rPr sz="2000" spc="-3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refilling</a:t>
            </a:r>
            <a:r>
              <a:rPr sz="2000" spc="10" dirty="0">
                <a:solidFill>
                  <a:srgbClr val="51515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15151"/>
                </a:solidFill>
                <a:latin typeface="Arial MT"/>
                <a:cs typeface="Arial MT"/>
              </a:rPr>
              <a:t>(D)</a:t>
            </a:r>
            <a:endParaRPr sz="2000">
              <a:latin typeface="Arial MT"/>
              <a:cs typeface="Arial MT"/>
            </a:endParaRPr>
          </a:p>
          <a:p>
            <a:pPr marL="7850505">
              <a:lnSpc>
                <a:spcPct val="100000"/>
              </a:lnSpc>
              <a:spcBef>
                <a:spcPts val="1670"/>
              </a:spcBef>
            </a:pPr>
            <a:r>
              <a:rPr sz="1200" b="1" i="1" dirty="0">
                <a:solidFill>
                  <a:srgbClr val="515151"/>
                </a:solidFill>
                <a:latin typeface="Arial"/>
                <a:cs typeface="Arial"/>
              </a:rPr>
              <a:t>Mullens</a:t>
            </a:r>
            <a:r>
              <a:rPr sz="1200" b="1" i="1" spc="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45" dirty="0">
                <a:solidFill>
                  <a:srgbClr val="515151"/>
                </a:solidFill>
                <a:latin typeface="Arial"/>
                <a:cs typeface="Arial"/>
              </a:rPr>
              <a:t>W,</a:t>
            </a:r>
            <a:r>
              <a:rPr sz="1200" b="1" i="1" spc="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Martens</a:t>
            </a:r>
            <a:r>
              <a:rPr sz="1200" b="1" i="1" spc="-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80" dirty="0">
                <a:solidFill>
                  <a:srgbClr val="515151"/>
                </a:solidFill>
                <a:latin typeface="Arial"/>
                <a:cs typeface="Arial"/>
              </a:rPr>
              <a:t>P.</a:t>
            </a:r>
            <a:r>
              <a:rPr sz="1200" b="1" i="1" spc="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515151"/>
                </a:solidFill>
                <a:latin typeface="Arial"/>
                <a:cs typeface="Arial"/>
              </a:rPr>
              <a:t>Eur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J</a:t>
            </a:r>
            <a:r>
              <a:rPr sz="1200" b="1" i="1" spc="-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515151"/>
                </a:solidFill>
                <a:latin typeface="Arial"/>
                <a:cs typeface="Arial"/>
              </a:rPr>
              <a:t>Heart</a:t>
            </a:r>
            <a:r>
              <a:rPr sz="1200" b="1" i="1" spc="-15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515151"/>
                </a:solidFill>
                <a:latin typeface="Arial"/>
                <a:cs typeface="Arial"/>
              </a:rPr>
              <a:t>Fail</a:t>
            </a:r>
            <a:r>
              <a:rPr sz="1200" b="1" i="1" spc="1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(2021)</a:t>
            </a:r>
            <a:r>
              <a:rPr sz="1200" b="1" i="1" spc="-40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23,</a:t>
            </a:r>
            <a:r>
              <a:rPr sz="1200" b="1" i="1" dirty="0">
                <a:solidFill>
                  <a:srgbClr val="515151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515151"/>
                </a:solidFill>
                <a:latin typeface="Arial"/>
                <a:cs typeface="Arial"/>
              </a:rPr>
              <a:t>79–82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2121"/>
            <a:ext cx="5910288" cy="44183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5352" y="1268912"/>
            <a:ext cx="5931605" cy="428181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404" y="64973"/>
            <a:ext cx="7759191" cy="509036"/>
          </a:xfrm>
          <a:prstGeom prst="rect">
            <a:avLst/>
          </a:prstGeom>
        </p:spPr>
        <p:txBody>
          <a:bodyPr vert="horz" wrap="square" lIns="0" tIns="77393" rIns="0" bIns="0" rtlCol="0">
            <a:spAutoFit/>
          </a:bodyPr>
          <a:lstStyle/>
          <a:p>
            <a:pPr marL="1909445" marR="5080" indent="-1403985" algn="ctr">
              <a:lnSpc>
                <a:spcPct val="100000"/>
              </a:lnSpc>
              <a:spcBef>
                <a:spcPts val="95"/>
              </a:spcBef>
            </a:pPr>
            <a:r>
              <a:rPr lang="az-Latn-AZ" sz="2800" spc="-5" dirty="0">
                <a:solidFill>
                  <a:srgbClr val="C00000"/>
                </a:solidFill>
              </a:rPr>
              <a:t>TY xəstənin yazılması (yadda </a:t>
            </a:r>
            <a:r>
              <a:rPr lang="az-Latn-AZ" sz="2800" spc="-5" dirty="0" err="1">
                <a:solidFill>
                  <a:srgbClr val="C00000"/>
                </a:solidFill>
              </a:rPr>
              <a:t>saxlmalı</a:t>
            </a:r>
            <a:r>
              <a:rPr sz="2800" spc="-5" dirty="0">
                <a:solidFill>
                  <a:srgbClr val="C00000"/>
                </a:solidFill>
              </a:rPr>
              <a:t>)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731" y="1132458"/>
            <a:ext cx="11303635" cy="3840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242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C00000"/>
                </a:solidFill>
                <a:latin typeface="Arial MT"/>
                <a:cs typeface="Arial MT"/>
              </a:rPr>
              <a:t>1.</a:t>
            </a:r>
            <a:r>
              <a:rPr sz="2300" spc="-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lang="az-Latn-AZ" sz="2300" b="1" spc="-20" dirty="0">
                <a:solidFill>
                  <a:srgbClr val="C00000"/>
                </a:solidFill>
                <a:latin typeface="Arial MT"/>
                <a:cs typeface="Arial MT"/>
              </a:rPr>
              <a:t>Başlanğıc terapiyasına yaxşı </a:t>
            </a:r>
            <a:r>
              <a:rPr lang="az-Latn-AZ" sz="2300" b="1" spc="-20" dirty="0" err="1">
                <a:solidFill>
                  <a:srgbClr val="C00000"/>
                </a:solidFill>
                <a:latin typeface="Arial MT"/>
                <a:cs typeface="Arial MT"/>
              </a:rPr>
              <a:t>cvb-ın</a:t>
            </a:r>
            <a:r>
              <a:rPr lang="az-Latn-AZ" sz="2300" b="1" spc="-20" dirty="0">
                <a:solidFill>
                  <a:srgbClr val="C00000"/>
                </a:solidFill>
                <a:latin typeface="Arial MT"/>
                <a:cs typeface="Arial MT"/>
              </a:rPr>
              <a:t> göstəriciləri </a:t>
            </a:r>
          </a:p>
          <a:p>
            <a:pPr marL="12700" marR="312420">
              <a:lnSpc>
                <a:spcPct val="100000"/>
              </a:lnSpc>
              <a:spcBef>
                <a:spcPts val="105"/>
              </a:spcBef>
            </a:pPr>
            <a:endParaRPr lang="az-Latn-AZ" sz="2300" spc="-20" dirty="0">
              <a:solidFill>
                <a:srgbClr val="C00000"/>
              </a:solidFill>
              <a:latin typeface="Arial MT"/>
              <a:cs typeface="Arial MT"/>
            </a:endParaRPr>
          </a:p>
          <a:p>
            <a:pPr marL="469900" marR="312420" indent="-457200">
              <a:lnSpc>
                <a:spcPct val="100000"/>
              </a:lnSpc>
              <a:spcBef>
                <a:spcPts val="105"/>
              </a:spcBef>
              <a:buFont typeface="+mj-lt"/>
              <a:buAutoNum type="alphaLcPeriod"/>
            </a:pPr>
            <a:r>
              <a:rPr lang="az-Latn-AZ" sz="2300" spc="-5" dirty="0">
                <a:latin typeface="Arial MT"/>
                <a:cs typeface="Arial MT"/>
              </a:rPr>
              <a:t>Xəstənin özünü daha yaxşı hiss edilməsi (subyektiv </a:t>
            </a:r>
            <a:r>
              <a:rPr lang="az-Latn-AZ" sz="2300" spc="-5" dirty="0" err="1">
                <a:latin typeface="Arial MT"/>
                <a:cs typeface="Arial MT"/>
              </a:rPr>
              <a:t>dəyərləndirmə</a:t>
            </a:r>
            <a:r>
              <a:rPr lang="az-Latn-AZ" sz="2300" spc="-5" dirty="0">
                <a:latin typeface="Arial MT"/>
                <a:cs typeface="Arial MT"/>
              </a:rPr>
              <a:t>)</a:t>
            </a:r>
            <a:endParaRPr sz="23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  <a:tabLst>
                <a:tab pos="469265" algn="l"/>
                <a:tab pos="469900" algn="l"/>
              </a:tabLst>
            </a:pPr>
            <a:r>
              <a:rPr lang="az-Latn-AZ" sz="2300" dirty="0">
                <a:latin typeface="Arial"/>
                <a:cs typeface="Arial"/>
              </a:rPr>
              <a:t>Sakitlik </a:t>
            </a:r>
            <a:r>
              <a:rPr lang="az-Latn-AZ" sz="2300" dirty="0" err="1">
                <a:latin typeface="Arial"/>
                <a:cs typeface="Arial"/>
              </a:rPr>
              <a:t>Ps</a:t>
            </a:r>
            <a:r>
              <a:rPr sz="2300" i="1" dirty="0">
                <a:latin typeface="Arial"/>
                <a:cs typeface="Arial"/>
              </a:rPr>
              <a:t>&lt;</a:t>
            </a:r>
            <a:r>
              <a:rPr sz="2300" dirty="0">
                <a:latin typeface="Arial"/>
                <a:cs typeface="Arial"/>
              </a:rPr>
              <a:t>100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bpm</a:t>
            </a:r>
            <a:endParaRPr sz="23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  <a:tabLst>
                <a:tab pos="469265" algn="l"/>
                <a:tab pos="469900" algn="l"/>
              </a:tabLst>
            </a:pPr>
            <a:r>
              <a:rPr lang="az-Latn-AZ" sz="2300" dirty="0" err="1">
                <a:latin typeface="Arial"/>
                <a:cs typeface="Arial"/>
              </a:rPr>
              <a:t>Ortostatik</a:t>
            </a:r>
            <a:r>
              <a:rPr lang="az-Latn-AZ" sz="2300" dirty="0">
                <a:latin typeface="Arial"/>
                <a:cs typeface="Arial"/>
              </a:rPr>
              <a:t> </a:t>
            </a:r>
            <a:r>
              <a:rPr lang="az-Latn-AZ" sz="2300" dirty="0" err="1">
                <a:latin typeface="Arial"/>
                <a:cs typeface="Arial"/>
              </a:rPr>
              <a:t>hipotenziyanın</a:t>
            </a:r>
            <a:r>
              <a:rPr lang="az-Latn-AZ" sz="2300" dirty="0">
                <a:latin typeface="Arial"/>
                <a:cs typeface="Arial"/>
              </a:rPr>
              <a:t> </a:t>
            </a:r>
            <a:r>
              <a:rPr lang="az-Latn-AZ" sz="2300" dirty="0" err="1">
                <a:latin typeface="Arial"/>
                <a:cs typeface="Arial"/>
              </a:rPr>
              <a:t>olmaması</a:t>
            </a:r>
            <a:r>
              <a:rPr lang="az-Latn-AZ" sz="2300" dirty="0">
                <a:latin typeface="Arial"/>
                <a:cs typeface="Arial"/>
              </a:rPr>
              <a:t> 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  <a:tabLst>
                <a:tab pos="469265" algn="l"/>
                <a:tab pos="469900" algn="l"/>
              </a:tabLst>
            </a:pPr>
            <a:r>
              <a:rPr lang="az-Latn-AZ" sz="2300" dirty="0">
                <a:latin typeface="Arial"/>
                <a:cs typeface="Arial"/>
              </a:rPr>
              <a:t>Adekvat sidik çıxışı</a:t>
            </a:r>
            <a:endParaRPr lang="en-US" sz="23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Font typeface="+mj-lt"/>
              <a:buAutoNum type="alphaLcPeriod"/>
              <a:tabLst>
                <a:tab pos="469265" algn="l"/>
                <a:tab pos="469900" algn="l"/>
              </a:tabLst>
            </a:pPr>
            <a:r>
              <a:rPr lang="az-Latn-AZ" sz="2300" spc="-5" dirty="0" err="1">
                <a:latin typeface="Arial"/>
                <a:cs typeface="Arial"/>
              </a:rPr>
              <a:t>Saturasiya</a:t>
            </a:r>
            <a:r>
              <a:rPr lang="az-Latn-AZ" sz="2300" spc="-5" dirty="0">
                <a:latin typeface="Arial"/>
                <a:cs typeface="Arial"/>
              </a:rPr>
              <a:t> </a:t>
            </a:r>
            <a:r>
              <a:rPr lang="en-US" sz="2300" spc="-5" dirty="0">
                <a:latin typeface="Arial"/>
                <a:cs typeface="Arial"/>
              </a:rPr>
              <a:t>&gt;9</a:t>
            </a:r>
            <a:r>
              <a:rPr lang="az-Latn-AZ" sz="2300" spc="-5" dirty="0">
                <a:latin typeface="Arial"/>
                <a:cs typeface="Arial"/>
              </a:rPr>
              <a:t>5% otaq havası ilə </a:t>
            </a:r>
            <a:endParaRPr sz="2300" dirty="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  <a:tabLst>
                <a:tab pos="469265" algn="l"/>
                <a:tab pos="469900" algn="l"/>
              </a:tabLst>
            </a:pPr>
            <a:r>
              <a:rPr lang="az-Latn-AZ" sz="2300" spc="-5" dirty="0" err="1">
                <a:latin typeface="Arial"/>
                <a:cs typeface="Arial"/>
              </a:rPr>
              <a:t>Böyərk</a:t>
            </a:r>
            <a:r>
              <a:rPr lang="az-Latn-AZ" sz="2300" spc="-5" dirty="0">
                <a:latin typeface="Arial"/>
                <a:cs typeface="Arial"/>
              </a:rPr>
              <a:t> çatışmazlığı olmadan və ya yüngül olan </a:t>
            </a:r>
          </a:p>
          <a:p>
            <a:pPr marL="335280" indent="-323215">
              <a:lnSpc>
                <a:spcPct val="100000"/>
              </a:lnSpc>
              <a:spcBef>
                <a:spcPts val="1800"/>
              </a:spcBef>
              <a:buAutoNum type="arabicPeriod" startAt="2"/>
              <a:tabLst>
                <a:tab pos="335915" algn="l"/>
              </a:tabLst>
            </a:pPr>
            <a:r>
              <a:rPr lang="az-Latn-AZ" sz="2300" b="1" dirty="0">
                <a:solidFill>
                  <a:srgbClr val="C00000"/>
                </a:solidFill>
                <a:latin typeface="Arial"/>
                <a:cs typeface="Arial"/>
              </a:rPr>
              <a:t>Yeni aşkarlanmış kəskin ÜÇ xəstəsi evə buraxılmaz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2944" y="6638950"/>
            <a:ext cx="4849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Mebazaa</a:t>
            </a:r>
            <a:r>
              <a:rPr sz="1200" b="1" i="1" spc="-7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A</a:t>
            </a:r>
            <a:r>
              <a:rPr sz="1200" b="1" i="1" spc="-5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et al. European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Journal of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Heart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Failure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2015;7:544–558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id="{925BF025-F067-2BD5-C053-2DDED1CE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454646"/>
            <a:ext cx="4343400" cy="1108075"/>
          </a:xfrm>
        </p:spPr>
        <p:txBody>
          <a:bodyPr/>
          <a:lstStyle/>
          <a:p>
            <a:r>
              <a:rPr lang="az-Latn-AZ" altLang="ru-RU" dirty="0">
                <a:latin typeface="Arial" panose="020B0604020202020204" pitchFamily="34" charset="0"/>
                <a:cs typeface="Arial" panose="020B0604020202020204" pitchFamily="34" charset="0"/>
              </a:rPr>
              <a:t>TƏŞƏKKÜR EDİRƏM !  </a:t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Текст 2">
            <a:extLst>
              <a:ext uri="{FF2B5EF4-FFF2-40B4-BE49-F238E27FC236}">
                <a16:creationId xmlns:a16="http://schemas.microsoft.com/office/drawing/2014/main" id="{2D4E37DE-8EE7-EE4B-EE87-E4B53591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00" y="5334000"/>
            <a:ext cx="8264525" cy="492125"/>
          </a:xfrm>
        </p:spPr>
        <p:txBody>
          <a:bodyPr/>
          <a:lstStyle/>
          <a:p>
            <a:pPr algn="ctr"/>
            <a:r>
              <a:rPr lang="en-US" altLang="ru-RU" sz="3200">
                <a:hlinkClick r:id="rId2"/>
              </a:rPr>
              <a:t>yasmin.k.rustamova@gmail.com</a:t>
            </a:r>
            <a:r>
              <a:rPr lang="en-US" altLang="ru-RU" sz="3200"/>
              <a:t> </a:t>
            </a:r>
            <a:endParaRPr lang="ru-RU" altLang="ru-RU" sz="3200"/>
          </a:p>
        </p:txBody>
      </p:sp>
      <p:pic>
        <p:nvPicPr>
          <p:cNvPr id="62468" name="Рисунок 4">
            <a:extLst>
              <a:ext uri="{FF2B5EF4-FFF2-40B4-BE49-F238E27FC236}">
                <a16:creationId xmlns:a16="http://schemas.microsoft.com/office/drawing/2014/main" id="{B632A6E5-2454-0917-26C2-39A329DE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5143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79CC8-CAD4-AD0D-6212-76BC7886E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0" y="1008684"/>
            <a:ext cx="4179643" cy="34550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27659" y="6341160"/>
            <a:ext cx="27876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D00040"/>
                </a:solidFill>
                <a:latin typeface="Verdana"/>
                <a:cs typeface="Verdana"/>
                <a:hlinkClick r:id="rId2"/>
              </a:rPr>
              <a:t>www.escardio.org/guidelines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80" y="815362"/>
            <a:ext cx="3985670" cy="745781"/>
          </a:xfrm>
          <a:custGeom>
            <a:avLst/>
            <a:gdLst/>
            <a:ahLst/>
            <a:cxnLst/>
            <a:rect l="l" t="t" r="r" b="b"/>
            <a:pathLst>
              <a:path w="3953510" h="417830">
                <a:moveTo>
                  <a:pt x="3953256" y="0"/>
                </a:moveTo>
                <a:lnTo>
                  <a:pt x="0" y="0"/>
                </a:lnTo>
                <a:lnTo>
                  <a:pt x="0" y="417575"/>
                </a:lnTo>
                <a:lnTo>
                  <a:pt x="3953256" y="417575"/>
                </a:lnTo>
                <a:lnTo>
                  <a:pt x="39532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87541" y="1256791"/>
            <a:ext cx="529005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az-Latn-AZ" sz="2000" b="1" spc="-25" dirty="0">
                <a:latin typeface="Verdana"/>
                <a:cs typeface="Verdana"/>
              </a:rPr>
              <a:t>X/x daxili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/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lang="az-Latn-AZ" sz="2000" b="1" spc="-5" dirty="0">
                <a:latin typeface="Verdana"/>
                <a:cs typeface="Verdana"/>
              </a:rPr>
              <a:t>evə </a:t>
            </a:r>
            <a:r>
              <a:rPr lang="az-Latn-AZ" sz="2000" b="1" spc="-5" dirty="0" err="1">
                <a:latin typeface="Verdana"/>
                <a:cs typeface="Verdana"/>
              </a:rPr>
              <a:t>yazıldıqdan</a:t>
            </a:r>
            <a:r>
              <a:rPr lang="az-Latn-AZ" sz="2000" b="1" spc="-5" dirty="0">
                <a:latin typeface="Verdana"/>
                <a:cs typeface="Verdana"/>
              </a:rPr>
              <a:t> sonra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774" y="5464251"/>
            <a:ext cx="2870428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95"/>
              </a:spcBef>
            </a:pPr>
            <a:r>
              <a:rPr lang="az-Latn-AZ" sz="1900" spc="-10" dirty="0">
                <a:latin typeface="Verdana"/>
                <a:cs typeface="Verdana"/>
              </a:rPr>
              <a:t>Kəskin ÜÇ ardıcıl </a:t>
            </a:r>
            <a:r>
              <a:rPr lang="az-Latn-AZ" sz="1900" spc="-10" dirty="0" err="1">
                <a:latin typeface="Verdana"/>
                <a:cs typeface="Verdana"/>
              </a:rPr>
              <a:t>menecementi</a:t>
            </a:r>
            <a:r>
              <a:rPr lang="az-Latn-AZ" sz="1900" spc="-10" dirty="0">
                <a:latin typeface="Verdana"/>
                <a:cs typeface="Verdana"/>
              </a:rPr>
              <a:t> 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521895"/>
            <a:ext cx="3997449" cy="3806162"/>
          </a:xfrm>
          <a:custGeom>
            <a:avLst/>
            <a:gdLst/>
            <a:ahLst/>
            <a:cxnLst/>
            <a:rect l="l" t="t" r="r" b="b"/>
            <a:pathLst>
              <a:path w="3953510" h="3266440">
                <a:moveTo>
                  <a:pt x="3953256" y="0"/>
                </a:moveTo>
                <a:lnTo>
                  <a:pt x="0" y="0"/>
                </a:lnTo>
                <a:lnTo>
                  <a:pt x="0" y="3265932"/>
                </a:lnTo>
                <a:lnTo>
                  <a:pt x="3953256" y="3265932"/>
                </a:lnTo>
                <a:lnTo>
                  <a:pt x="39532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6138" y="683853"/>
            <a:ext cx="3428365" cy="17190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685"/>
              </a:spcBef>
            </a:pPr>
            <a:r>
              <a:rPr lang="az-Latn-AZ" sz="2000" b="1" dirty="0">
                <a:latin typeface="Verdana"/>
                <a:cs typeface="Verdana"/>
              </a:rPr>
              <a:t>TY</a:t>
            </a:r>
            <a:r>
              <a:rPr sz="2000" b="1" dirty="0">
                <a:latin typeface="Verdana"/>
                <a:cs typeface="Verdana"/>
              </a:rPr>
              <a:t>/</a:t>
            </a:r>
            <a:r>
              <a:rPr lang="az-Latn-AZ" sz="2000" b="1" dirty="0">
                <a:latin typeface="Verdana"/>
                <a:cs typeface="Verdana"/>
              </a:rPr>
              <a:t>İTB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az-Latn-AZ"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Dərhal</a:t>
            </a:r>
            <a:r>
              <a:rPr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240" marR="5080" indent="-129539">
              <a:lnSpc>
                <a:spcPct val="100000"/>
              </a:lnSpc>
              <a:spcBef>
                <a:spcPts val="675"/>
              </a:spcBef>
              <a:buSzPct val="94736"/>
              <a:buChar char="•"/>
              <a:tabLst>
                <a:tab pos="144780" algn="l"/>
              </a:tabLst>
            </a:pPr>
            <a:r>
              <a:rPr lang="az-Latn-AZ" spc="-10" dirty="0">
                <a:latin typeface="Arial" panose="020B0604020202020204" pitchFamily="34" charset="0"/>
                <a:cs typeface="Arial" panose="020B0604020202020204" pitchFamily="34" charset="0"/>
              </a:rPr>
              <a:t>Orqan </a:t>
            </a:r>
            <a:r>
              <a:rPr lang="az-Latn-AZ" spc="-10" dirty="0" err="1">
                <a:latin typeface="Arial" panose="020B0604020202020204" pitchFamily="34" charset="0"/>
                <a:cs typeface="Arial" panose="020B0604020202020204" pitchFamily="34" charset="0"/>
              </a:rPr>
              <a:t>perfuziya</a:t>
            </a:r>
            <a:r>
              <a:rPr lang="az-Latn-AZ" spc="-10" dirty="0">
                <a:latin typeface="Arial" panose="020B0604020202020204" pitchFamily="34" charset="0"/>
                <a:cs typeface="Arial" panose="020B0604020202020204" pitchFamily="34" charset="0"/>
              </a:rPr>
              <a:t> və </a:t>
            </a:r>
            <a:r>
              <a:rPr lang="az-Latn-AZ" spc="-10" dirty="0" err="1">
                <a:latin typeface="Arial" panose="020B0604020202020204" pitchFamily="34" charset="0"/>
                <a:cs typeface="Arial" panose="020B0604020202020204" pitchFamily="34" charset="0"/>
              </a:rPr>
              <a:t>hemidnamikasının</a:t>
            </a:r>
            <a:r>
              <a:rPr lang="az-Latn-AZ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pc="-10" dirty="0" err="1">
                <a:latin typeface="Arial" panose="020B0604020202020204" pitchFamily="34" charset="0"/>
                <a:cs typeface="Arial" panose="020B0604020202020204" pitchFamily="34" charset="0"/>
              </a:rPr>
              <a:t>yaxşıllaşdırılması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916" y="2194746"/>
            <a:ext cx="3496945" cy="30905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44145" indent="-132080">
              <a:lnSpc>
                <a:spcPct val="100000"/>
              </a:lnSpc>
              <a:spcBef>
                <a:spcPts val="780"/>
              </a:spcBef>
              <a:buSzPct val="94736"/>
              <a:buChar char="•"/>
              <a:tabLst>
                <a:tab pos="144780" algn="l"/>
              </a:tabLst>
            </a:pPr>
            <a:r>
              <a:rPr lang="az-Latn-AZ" sz="1900" spc="-15" dirty="0" err="1">
                <a:latin typeface="Arial" panose="020B0604020202020204" pitchFamily="34" charset="0"/>
                <a:cs typeface="Arial" panose="020B0604020202020204" pitchFamily="34" charset="0"/>
              </a:rPr>
              <a:t>Oksigensiyanı</a:t>
            </a:r>
            <a:r>
              <a:rPr lang="az-Latn-AZ" sz="1900" spc="-15" dirty="0">
                <a:latin typeface="Arial" panose="020B0604020202020204" pitchFamily="34" charset="0"/>
                <a:cs typeface="Arial" panose="020B0604020202020204" pitchFamily="34" charset="0"/>
              </a:rPr>
              <a:t> bərpa edilməsi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780" indent="-132715">
              <a:lnSpc>
                <a:spcPct val="100000"/>
              </a:lnSpc>
              <a:spcBef>
                <a:spcPts val="685"/>
              </a:spcBef>
              <a:buSzPct val="94736"/>
              <a:buChar char="•"/>
              <a:tabLst>
                <a:tab pos="145415" algn="l"/>
              </a:tabLst>
            </a:pPr>
            <a:r>
              <a:rPr lang="az-Latn-AZ" sz="1900" spc="-5" dirty="0">
                <a:latin typeface="Arial" panose="020B0604020202020204" pitchFamily="34" charset="0"/>
                <a:cs typeface="Arial" panose="020B0604020202020204" pitchFamily="34" charset="0"/>
              </a:rPr>
              <a:t>Simptomların aradan götürülməsi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240" marR="847725" indent="-129539">
              <a:lnSpc>
                <a:spcPct val="100000"/>
              </a:lnSpc>
              <a:spcBef>
                <a:spcPts val="685"/>
              </a:spcBef>
              <a:buSzPct val="94736"/>
              <a:buChar char="•"/>
              <a:tabLst>
                <a:tab pos="144780" algn="l"/>
              </a:tabLst>
            </a:pPr>
            <a:r>
              <a:rPr lang="az-Latn-AZ" sz="1900" spc="-5" dirty="0">
                <a:latin typeface="Arial" panose="020B0604020202020204" pitchFamily="34" charset="0"/>
                <a:cs typeface="Arial" panose="020B0604020202020204" pitchFamily="34" charset="0"/>
              </a:rPr>
              <a:t>Ürək və böyrək </a:t>
            </a:r>
            <a:r>
              <a:rPr lang="az-Latn-AZ" sz="1900" spc="-5" dirty="0" err="1">
                <a:latin typeface="Arial" panose="020B0604020202020204" pitchFamily="34" charset="0"/>
                <a:cs typeface="Arial" panose="020B0604020202020204" pitchFamily="34" charset="0"/>
              </a:rPr>
              <a:t>zədələnməsindən</a:t>
            </a:r>
            <a:r>
              <a:rPr lang="az-Latn-AZ" sz="19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900" spc="-5" dirty="0" err="1">
                <a:latin typeface="Arial" panose="020B0604020202020204" pitchFamily="34" charset="0"/>
                <a:cs typeface="Arial" panose="020B0604020202020204" pitchFamily="34" charset="0"/>
              </a:rPr>
              <a:t>qorunmaşı</a:t>
            </a:r>
            <a:r>
              <a:rPr lang="az-Latn-AZ" sz="19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32080">
              <a:lnSpc>
                <a:spcPct val="100000"/>
              </a:lnSpc>
              <a:spcBef>
                <a:spcPts val="685"/>
              </a:spcBef>
              <a:buSzPct val="94736"/>
              <a:buChar char="•"/>
              <a:tabLst>
                <a:tab pos="144780" algn="l"/>
              </a:tabLst>
            </a:pPr>
            <a:r>
              <a:rPr lang="az-Latn-AZ" sz="1900" spc="-10" dirty="0" err="1">
                <a:latin typeface="Arial" panose="020B0604020202020204" pitchFamily="34" charset="0"/>
                <a:cs typeface="Arial" panose="020B0604020202020204" pitchFamily="34" charset="0"/>
              </a:rPr>
              <a:t>Tromboemblozm</a:t>
            </a:r>
            <a:r>
              <a:rPr lang="az-Latn-AZ" sz="1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900" spc="-10" dirty="0" err="1">
                <a:latin typeface="Arial" panose="020B0604020202020204" pitchFamily="34" charset="0"/>
                <a:cs typeface="Arial" panose="020B0604020202020204" pitchFamily="34" charset="0"/>
              </a:rPr>
              <a:t>profilakstikası</a:t>
            </a:r>
            <a:r>
              <a:rPr lang="az-Latn-AZ" sz="19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32080">
              <a:lnSpc>
                <a:spcPct val="100000"/>
              </a:lnSpc>
              <a:spcBef>
                <a:spcPts val="685"/>
              </a:spcBef>
              <a:buSzPct val="94736"/>
              <a:buChar char="•"/>
              <a:tabLst>
                <a:tab pos="144780" algn="l"/>
              </a:tabLst>
            </a:pPr>
            <a:r>
              <a:rPr lang="az-Latn-AZ" sz="1900" spc="-5" dirty="0">
                <a:latin typeface="Arial" panose="020B0604020202020204" pitchFamily="34" charset="0"/>
                <a:cs typeface="Arial" panose="020B0604020202020204" pitchFamily="34" charset="0"/>
              </a:rPr>
              <a:t>İTB-də qalma müddətinin azalması 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2484" y="2066543"/>
            <a:ext cx="3866515" cy="3114040"/>
          </a:xfrm>
          <a:custGeom>
            <a:avLst/>
            <a:gdLst/>
            <a:ahLst/>
            <a:cxnLst/>
            <a:rect l="l" t="t" r="r" b="b"/>
            <a:pathLst>
              <a:path w="3866515" h="3114040">
                <a:moveTo>
                  <a:pt x="3866388" y="0"/>
                </a:moveTo>
                <a:lnTo>
                  <a:pt x="0" y="0"/>
                </a:lnTo>
                <a:lnTo>
                  <a:pt x="0" y="316992"/>
                </a:lnTo>
                <a:lnTo>
                  <a:pt x="0" y="3113532"/>
                </a:lnTo>
                <a:lnTo>
                  <a:pt x="3866388" y="3113532"/>
                </a:lnTo>
                <a:lnTo>
                  <a:pt x="3866388" y="316992"/>
                </a:lnTo>
                <a:lnTo>
                  <a:pt x="386638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68622" y="2107183"/>
            <a:ext cx="16135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z-Latn-AZ" sz="1600" b="1" spc="-5" dirty="0">
                <a:latin typeface="Verdana"/>
                <a:cs typeface="Verdana"/>
              </a:rPr>
              <a:t>Orta: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8622" y="2424175"/>
            <a:ext cx="3346450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  <a:buChar char="•"/>
              <a:tabLst>
                <a:tab pos="198755" algn="l"/>
              </a:tabLst>
            </a:pPr>
            <a:r>
              <a:rPr lang="az-Latn-AZ" sz="1600" spc="-10" dirty="0" err="1">
                <a:latin typeface="Verdana"/>
                <a:cs typeface="Verdana"/>
              </a:rPr>
              <a:t>Etiologiya</a:t>
            </a:r>
            <a:r>
              <a:rPr lang="az-Latn-AZ" sz="1600" spc="-10" dirty="0">
                <a:latin typeface="Verdana"/>
                <a:cs typeface="Verdana"/>
              </a:rPr>
              <a:t> və yanaşı xəstəliklər</a:t>
            </a:r>
            <a:endParaRPr sz="1600" dirty="0">
              <a:latin typeface="Verdana"/>
              <a:cs typeface="Verdana"/>
            </a:endParaRPr>
          </a:p>
          <a:p>
            <a:pPr marL="198120" marR="246379" indent="-186055">
              <a:lnSpc>
                <a:spcPct val="100000"/>
              </a:lnSpc>
              <a:spcBef>
                <a:spcPts val="575"/>
              </a:spcBef>
              <a:buChar char="•"/>
              <a:tabLst>
                <a:tab pos="198755" algn="l"/>
              </a:tabLst>
            </a:pPr>
            <a:r>
              <a:rPr lang="az-Latn-AZ" sz="1600" spc="-10" dirty="0">
                <a:latin typeface="Verdana"/>
                <a:cs typeface="Verdana"/>
              </a:rPr>
              <a:t>Durğunluq və simptomların </a:t>
            </a:r>
            <a:r>
              <a:rPr lang="az-Latn-AZ" sz="1600" spc="-10" dirty="0" err="1">
                <a:latin typeface="Verdana"/>
                <a:cs typeface="Verdana"/>
              </a:rPr>
              <a:t>kontorolu</a:t>
            </a:r>
            <a:r>
              <a:rPr lang="az-Latn-AZ" sz="1600" spc="-10" dirty="0">
                <a:latin typeface="Verdana"/>
                <a:cs typeface="Verdana"/>
              </a:rPr>
              <a:t> və AT </a:t>
            </a:r>
            <a:r>
              <a:rPr lang="az-Latn-AZ" sz="1600" spc="-10" dirty="0" err="1">
                <a:latin typeface="Verdana"/>
                <a:cs typeface="Verdana"/>
              </a:rPr>
              <a:t>optimizasiyası</a:t>
            </a:r>
            <a:r>
              <a:rPr lang="az-Latn-AZ" sz="1600" spc="-10" dirty="0">
                <a:latin typeface="Verdana"/>
                <a:cs typeface="Verdana"/>
              </a:rPr>
              <a:t> üçün </a:t>
            </a:r>
            <a:r>
              <a:rPr lang="az-Latn-AZ" sz="1600" spc="-10" dirty="0" err="1">
                <a:latin typeface="Verdana"/>
                <a:cs typeface="Verdana"/>
              </a:rPr>
              <a:t>müalicınin</a:t>
            </a:r>
            <a:r>
              <a:rPr lang="az-Latn-AZ" sz="1600" spc="-10" dirty="0">
                <a:latin typeface="Verdana"/>
                <a:cs typeface="Verdana"/>
              </a:rPr>
              <a:t> titrlənməsi 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8622" y="3861884"/>
            <a:ext cx="29267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  <a:buChar char="•"/>
              <a:tabLst>
                <a:tab pos="198755" algn="l"/>
              </a:tabLst>
            </a:pPr>
            <a:r>
              <a:rPr lang="az-Latn-AZ" sz="1600" spc="-10" dirty="0">
                <a:latin typeface="Verdana"/>
                <a:cs typeface="Verdana"/>
              </a:rPr>
              <a:t>Uyğun xəstəyə cihaz düşünməli 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39822" y="2925888"/>
            <a:ext cx="10350500" cy="3851275"/>
            <a:chOff x="1841626" y="2383535"/>
            <a:chExt cx="10350500" cy="3851275"/>
          </a:xfrm>
        </p:grpSpPr>
        <p:sp>
          <p:nvSpPr>
            <p:cNvPr id="19" name="object 19"/>
            <p:cNvSpPr/>
            <p:nvPr/>
          </p:nvSpPr>
          <p:spPr>
            <a:xfrm>
              <a:off x="2622803" y="5221350"/>
              <a:ext cx="1398270" cy="521334"/>
            </a:xfrm>
            <a:custGeom>
              <a:avLst/>
              <a:gdLst/>
              <a:ahLst/>
              <a:cxnLst/>
              <a:rect l="l" t="t" r="r" b="b"/>
              <a:pathLst>
                <a:path w="1398270" h="521335">
                  <a:moveTo>
                    <a:pt x="0" y="0"/>
                  </a:moveTo>
                  <a:lnTo>
                    <a:pt x="443356" y="213487"/>
                  </a:lnTo>
                  <a:lnTo>
                    <a:pt x="491389" y="235961"/>
                  </a:lnTo>
                  <a:lnTo>
                    <a:pt x="539620" y="257242"/>
                  </a:lnTo>
                  <a:lnTo>
                    <a:pt x="587963" y="277304"/>
                  </a:lnTo>
                  <a:lnTo>
                    <a:pt x="636332" y="296123"/>
                  </a:lnTo>
                  <a:lnTo>
                    <a:pt x="684642" y="313674"/>
                  </a:lnTo>
                  <a:lnTo>
                    <a:pt x="732807" y="329932"/>
                  </a:lnTo>
                  <a:lnTo>
                    <a:pt x="780740" y="344873"/>
                  </a:lnTo>
                  <a:lnTo>
                    <a:pt x="828355" y="358472"/>
                  </a:lnTo>
                  <a:lnTo>
                    <a:pt x="875566" y="370704"/>
                  </a:lnTo>
                  <a:lnTo>
                    <a:pt x="922288" y="381544"/>
                  </a:lnTo>
                  <a:lnTo>
                    <a:pt x="968434" y="390968"/>
                  </a:lnTo>
                  <a:lnTo>
                    <a:pt x="1013918" y="398951"/>
                  </a:lnTo>
                  <a:lnTo>
                    <a:pt x="1058654" y="405468"/>
                  </a:lnTo>
                  <a:lnTo>
                    <a:pt x="1102557" y="410495"/>
                  </a:lnTo>
                  <a:lnTo>
                    <a:pt x="1145540" y="414007"/>
                  </a:lnTo>
                  <a:lnTo>
                    <a:pt x="1367155" y="520725"/>
                  </a:lnTo>
                  <a:lnTo>
                    <a:pt x="1398016" y="139319"/>
                  </a:lnTo>
                  <a:lnTo>
                    <a:pt x="480440" y="93853"/>
                  </a:lnTo>
                  <a:lnTo>
                    <a:pt x="702056" y="200533"/>
                  </a:lnTo>
                  <a:lnTo>
                    <a:pt x="659096" y="197023"/>
                  </a:lnTo>
                  <a:lnTo>
                    <a:pt x="615214" y="191997"/>
                  </a:lnTo>
                  <a:lnTo>
                    <a:pt x="570496" y="185480"/>
                  </a:lnTo>
                  <a:lnTo>
                    <a:pt x="525026" y="177497"/>
                  </a:lnTo>
                  <a:lnTo>
                    <a:pt x="478893" y="168072"/>
                  </a:lnTo>
                  <a:lnTo>
                    <a:pt x="432182" y="157231"/>
                  </a:lnTo>
                  <a:lnTo>
                    <a:pt x="384978" y="144997"/>
                  </a:lnTo>
                  <a:lnTo>
                    <a:pt x="337370" y="131396"/>
                  </a:lnTo>
                  <a:lnTo>
                    <a:pt x="289442" y="116453"/>
                  </a:lnTo>
                  <a:lnTo>
                    <a:pt x="241281" y="100193"/>
                  </a:lnTo>
                  <a:lnTo>
                    <a:pt x="192973" y="82640"/>
                  </a:lnTo>
                  <a:lnTo>
                    <a:pt x="144605" y="63820"/>
                  </a:lnTo>
                  <a:lnTo>
                    <a:pt x="96262" y="43756"/>
                  </a:lnTo>
                  <a:lnTo>
                    <a:pt x="48032" y="22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41626" y="4322063"/>
              <a:ext cx="1008380" cy="995044"/>
            </a:xfrm>
            <a:custGeom>
              <a:avLst/>
              <a:gdLst/>
              <a:ahLst/>
              <a:cxnLst/>
              <a:rect l="l" t="t" r="r" b="b"/>
              <a:pathLst>
                <a:path w="1008380" h="995045">
                  <a:moveTo>
                    <a:pt x="22098" y="0"/>
                  </a:moveTo>
                  <a:lnTo>
                    <a:pt x="11644" y="25874"/>
                  </a:lnTo>
                  <a:lnTo>
                    <a:pt x="4476" y="53165"/>
                  </a:lnTo>
                  <a:lnTo>
                    <a:pt x="595" y="81813"/>
                  </a:lnTo>
                  <a:lnTo>
                    <a:pt x="0" y="111760"/>
                  </a:lnTo>
                  <a:lnTo>
                    <a:pt x="2623" y="142319"/>
                  </a:lnTo>
                  <a:lnTo>
                    <a:pt x="16973" y="205351"/>
                  </a:lnTo>
                  <a:lnTo>
                    <a:pt x="42892" y="270435"/>
                  </a:lnTo>
                  <a:lnTo>
                    <a:pt x="79699" y="336976"/>
                  </a:lnTo>
                  <a:lnTo>
                    <a:pt x="101973" y="370606"/>
                  </a:lnTo>
                  <a:lnTo>
                    <a:pt x="126713" y="404376"/>
                  </a:lnTo>
                  <a:lnTo>
                    <a:pt x="153835" y="438213"/>
                  </a:lnTo>
                  <a:lnTo>
                    <a:pt x="183253" y="472041"/>
                  </a:lnTo>
                  <a:lnTo>
                    <a:pt x="214882" y="505786"/>
                  </a:lnTo>
                  <a:lnTo>
                    <a:pt x="248637" y="539373"/>
                  </a:lnTo>
                  <a:lnTo>
                    <a:pt x="284432" y="572728"/>
                  </a:lnTo>
                  <a:lnTo>
                    <a:pt x="322184" y="605777"/>
                  </a:lnTo>
                  <a:lnTo>
                    <a:pt x="361806" y="638444"/>
                  </a:lnTo>
                  <a:lnTo>
                    <a:pt x="403214" y="670656"/>
                  </a:lnTo>
                  <a:lnTo>
                    <a:pt x="446322" y="702338"/>
                  </a:lnTo>
                  <a:lnTo>
                    <a:pt x="491045" y="733415"/>
                  </a:lnTo>
                  <a:lnTo>
                    <a:pt x="537298" y="763813"/>
                  </a:lnTo>
                  <a:lnTo>
                    <a:pt x="584996" y="793457"/>
                  </a:lnTo>
                  <a:lnTo>
                    <a:pt x="634054" y="822273"/>
                  </a:lnTo>
                  <a:lnTo>
                    <a:pt x="684386" y="850187"/>
                  </a:lnTo>
                  <a:lnTo>
                    <a:pt x="735908" y="877123"/>
                  </a:lnTo>
                  <a:lnTo>
                    <a:pt x="788534" y="903007"/>
                  </a:lnTo>
                  <a:lnTo>
                    <a:pt x="842180" y="927765"/>
                  </a:lnTo>
                  <a:lnTo>
                    <a:pt x="896759" y="951322"/>
                  </a:lnTo>
                  <a:lnTo>
                    <a:pt x="952187" y="973604"/>
                  </a:lnTo>
                  <a:lnTo>
                    <a:pt x="1008380" y="994537"/>
                  </a:lnTo>
                  <a:lnTo>
                    <a:pt x="952992" y="959157"/>
                  </a:lnTo>
                  <a:lnTo>
                    <a:pt x="900035" y="923057"/>
                  </a:lnTo>
                  <a:lnTo>
                    <a:pt x="849583" y="886341"/>
                  </a:lnTo>
                  <a:lnTo>
                    <a:pt x="801710" y="849116"/>
                  </a:lnTo>
                  <a:lnTo>
                    <a:pt x="756491" y="811490"/>
                  </a:lnTo>
                  <a:lnTo>
                    <a:pt x="713998" y="773567"/>
                  </a:lnTo>
                  <a:lnTo>
                    <a:pt x="674307" y="735456"/>
                  </a:lnTo>
                  <a:lnTo>
                    <a:pt x="637491" y="697261"/>
                  </a:lnTo>
                  <a:lnTo>
                    <a:pt x="603625" y="659091"/>
                  </a:lnTo>
                  <a:lnTo>
                    <a:pt x="572781" y="621051"/>
                  </a:lnTo>
                  <a:lnTo>
                    <a:pt x="545036" y="583247"/>
                  </a:lnTo>
                  <a:lnTo>
                    <a:pt x="520462" y="545787"/>
                  </a:lnTo>
                  <a:lnTo>
                    <a:pt x="499134" y="508776"/>
                  </a:lnTo>
                  <a:lnTo>
                    <a:pt x="481125" y="472321"/>
                  </a:lnTo>
                  <a:lnTo>
                    <a:pt x="466510" y="436530"/>
                  </a:lnTo>
                  <a:lnTo>
                    <a:pt x="447758" y="367360"/>
                  </a:lnTo>
                  <a:lnTo>
                    <a:pt x="443470" y="302119"/>
                  </a:lnTo>
                  <a:lnTo>
                    <a:pt x="446935" y="271238"/>
                  </a:lnTo>
                  <a:lnTo>
                    <a:pt x="454239" y="241658"/>
                  </a:lnTo>
                  <a:lnTo>
                    <a:pt x="465455" y="213487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04175" y="2383535"/>
              <a:ext cx="4688205" cy="3851275"/>
            </a:xfrm>
            <a:custGeom>
              <a:avLst/>
              <a:gdLst/>
              <a:ahLst/>
              <a:cxnLst/>
              <a:rect l="l" t="t" r="r" b="b"/>
              <a:pathLst>
                <a:path w="4688205" h="3851275">
                  <a:moveTo>
                    <a:pt x="4687824" y="0"/>
                  </a:moveTo>
                  <a:lnTo>
                    <a:pt x="0" y="0"/>
                  </a:lnTo>
                  <a:lnTo>
                    <a:pt x="0" y="3851148"/>
                  </a:lnTo>
                  <a:lnTo>
                    <a:pt x="4687824" y="3851148"/>
                  </a:lnTo>
                  <a:lnTo>
                    <a:pt x="46878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99058" y="2337136"/>
            <a:ext cx="33185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95"/>
              </a:spcBef>
            </a:pPr>
            <a:r>
              <a:rPr lang="az-Latn-AZ" sz="1600" b="1" spc="-10" dirty="0">
                <a:latin typeface="Verdana"/>
                <a:cs typeface="Verdana"/>
              </a:rPr>
              <a:t>Buraxılması və uzaq </a:t>
            </a:r>
            <a:r>
              <a:rPr lang="az-Latn-AZ" sz="1600" b="1" spc="-10" dirty="0" err="1">
                <a:latin typeface="Verdana"/>
                <a:cs typeface="Verdana"/>
              </a:rPr>
              <a:t>dönəmdə</a:t>
            </a:r>
            <a:r>
              <a:rPr lang="az-Latn-AZ" sz="1600" b="1" spc="-10" dirty="0">
                <a:latin typeface="Verdana"/>
                <a:cs typeface="Verdana"/>
              </a:rPr>
              <a:t> idarə edilməsi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80401" y="3228212"/>
            <a:ext cx="421703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1030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292100" algn="l"/>
              </a:tabLst>
            </a:pPr>
            <a:r>
              <a:rPr lang="az-Latn-AZ" sz="1600" b="1" spc="-10" dirty="0" err="1">
                <a:latin typeface="Verdana"/>
                <a:cs typeface="Verdana"/>
              </a:rPr>
              <a:t>Müaliəcnin</a:t>
            </a:r>
            <a:r>
              <a:rPr lang="az-Latn-AZ" sz="1600" b="1" spc="-10" dirty="0">
                <a:latin typeface="Verdana"/>
                <a:cs typeface="Verdana"/>
              </a:rPr>
              <a:t> nəzarəti üçün cədvəl </a:t>
            </a:r>
            <a:endParaRPr lang="az-Latn-AZ" sz="1600" dirty="0">
              <a:latin typeface="Verdana"/>
              <a:cs typeface="Verdana"/>
            </a:endParaRPr>
          </a:p>
          <a:p>
            <a:pPr marL="12700" marR="621030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292100" algn="l"/>
              </a:tabLst>
            </a:pPr>
            <a:r>
              <a:rPr lang="az-Latn-AZ" sz="1600" b="1" spc="-5" dirty="0">
                <a:latin typeface="Verdana"/>
                <a:cs typeface="Verdana"/>
              </a:rPr>
              <a:t> Hansı xəstəyə hansı həkim? 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00568" y="4764785"/>
            <a:ext cx="34836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har char="•"/>
              <a:tabLst>
                <a:tab pos="193040" algn="l"/>
              </a:tabLst>
            </a:pPr>
            <a:r>
              <a:rPr lang="az-Latn-AZ" sz="1600" spc="-10" dirty="0">
                <a:latin typeface="Verdana"/>
                <a:cs typeface="Verdana"/>
              </a:rPr>
              <a:t>Xəstələrin təhsil, müalicə proqramlarına daxil edilməsi 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00568" y="5178450"/>
            <a:ext cx="4049395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675"/>
              </a:spcBef>
            </a:pPr>
            <a:endParaRPr sz="1600" dirty="0">
              <a:latin typeface="Verdana"/>
              <a:cs typeface="Verdana"/>
            </a:endParaRPr>
          </a:p>
          <a:p>
            <a:pPr marL="192405" indent="-180340">
              <a:lnSpc>
                <a:spcPct val="100000"/>
              </a:lnSpc>
              <a:spcBef>
                <a:spcPts val="575"/>
              </a:spcBef>
              <a:buChar char="•"/>
              <a:tabLst>
                <a:tab pos="193040" algn="l"/>
              </a:tabLst>
            </a:pPr>
            <a:r>
              <a:rPr lang="az-Latn-AZ" sz="1600" spc="-10" dirty="0">
                <a:latin typeface="Verdana"/>
                <a:cs typeface="Verdana"/>
              </a:rPr>
              <a:t>Simptom, həyat keyfiyyəti və ömrün uzadılması 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09800" y="235457"/>
            <a:ext cx="7543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z-Latn-A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Kəskin ürək </a:t>
            </a:r>
            <a:r>
              <a:rPr lang="az-Latn-AZ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çatışmazlığının</a:t>
            </a:r>
            <a:r>
              <a:rPr lang="az-Latn-A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idarə edilməsi </a:t>
            </a:r>
            <a:endParaRPr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63641" y="5298059"/>
            <a:ext cx="1971675" cy="1333500"/>
            <a:chOff x="5263641" y="5298059"/>
            <a:chExt cx="1971675" cy="1333500"/>
          </a:xfrm>
        </p:grpSpPr>
        <p:sp>
          <p:nvSpPr>
            <p:cNvPr id="30" name="object 30"/>
            <p:cNvSpPr/>
            <p:nvPr/>
          </p:nvSpPr>
          <p:spPr>
            <a:xfrm>
              <a:off x="5939916" y="6145492"/>
              <a:ext cx="1295400" cy="486409"/>
            </a:xfrm>
            <a:custGeom>
              <a:avLst/>
              <a:gdLst/>
              <a:ahLst/>
              <a:cxnLst/>
              <a:rect l="l" t="t" r="r" b="b"/>
              <a:pathLst>
                <a:path w="1295400" h="486409">
                  <a:moveTo>
                    <a:pt x="0" y="0"/>
                  </a:moveTo>
                  <a:lnTo>
                    <a:pt x="443230" y="213423"/>
                  </a:lnTo>
                  <a:lnTo>
                    <a:pt x="492562" y="236301"/>
                  </a:lnTo>
                  <a:lnTo>
                    <a:pt x="542182" y="257606"/>
                  </a:lnTo>
                  <a:lnTo>
                    <a:pt x="591972" y="277306"/>
                  </a:lnTo>
                  <a:lnTo>
                    <a:pt x="641814" y="295371"/>
                  </a:lnTo>
                  <a:lnTo>
                    <a:pt x="691590" y="311768"/>
                  </a:lnTo>
                  <a:lnTo>
                    <a:pt x="741183" y="326468"/>
                  </a:lnTo>
                  <a:lnTo>
                    <a:pt x="790473" y="339438"/>
                  </a:lnTo>
                  <a:lnTo>
                    <a:pt x="839344" y="350648"/>
                  </a:lnTo>
                  <a:lnTo>
                    <a:pt x="887678" y="360066"/>
                  </a:lnTo>
                  <a:lnTo>
                    <a:pt x="935355" y="367661"/>
                  </a:lnTo>
                  <a:lnTo>
                    <a:pt x="982260" y="373402"/>
                  </a:lnTo>
                  <a:lnTo>
                    <a:pt x="1028273" y="377257"/>
                  </a:lnTo>
                  <a:lnTo>
                    <a:pt x="1073277" y="379196"/>
                  </a:lnTo>
                  <a:lnTo>
                    <a:pt x="1295018" y="485914"/>
                  </a:lnTo>
                  <a:lnTo>
                    <a:pt x="1290319" y="87401"/>
                  </a:lnTo>
                  <a:lnTo>
                    <a:pt x="408305" y="59067"/>
                  </a:lnTo>
                  <a:lnTo>
                    <a:pt x="630047" y="165773"/>
                  </a:lnTo>
                  <a:lnTo>
                    <a:pt x="585041" y="163834"/>
                  </a:lnTo>
                  <a:lnTo>
                    <a:pt x="539022" y="159978"/>
                  </a:lnTo>
                  <a:lnTo>
                    <a:pt x="492110" y="154238"/>
                  </a:lnTo>
                  <a:lnTo>
                    <a:pt x="444423" y="146643"/>
                  </a:lnTo>
                  <a:lnTo>
                    <a:pt x="396079" y="137225"/>
                  </a:lnTo>
                  <a:lnTo>
                    <a:pt x="347200" y="126015"/>
                  </a:lnTo>
                  <a:lnTo>
                    <a:pt x="297902" y="113045"/>
                  </a:lnTo>
                  <a:lnTo>
                    <a:pt x="248305" y="98345"/>
                  </a:lnTo>
                  <a:lnTo>
                    <a:pt x="198528" y="81947"/>
                  </a:lnTo>
                  <a:lnTo>
                    <a:pt x="148690" y="63883"/>
                  </a:lnTo>
                  <a:lnTo>
                    <a:pt x="98910" y="44182"/>
                  </a:lnTo>
                  <a:lnTo>
                    <a:pt x="49307" y="2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3641" y="5298059"/>
              <a:ext cx="904875" cy="939800"/>
            </a:xfrm>
            <a:custGeom>
              <a:avLst/>
              <a:gdLst/>
              <a:ahLst/>
              <a:cxnLst/>
              <a:rect l="l" t="t" r="r" b="b"/>
              <a:pathLst>
                <a:path w="904875" h="939800">
                  <a:moveTo>
                    <a:pt x="24765" y="0"/>
                  </a:moveTo>
                  <a:lnTo>
                    <a:pt x="12983" y="29055"/>
                  </a:lnTo>
                  <a:lnTo>
                    <a:pt x="4905" y="59753"/>
                  </a:lnTo>
                  <a:lnTo>
                    <a:pt x="565" y="91975"/>
                  </a:lnTo>
                  <a:lnTo>
                    <a:pt x="0" y="125602"/>
                  </a:lnTo>
                  <a:lnTo>
                    <a:pt x="2833" y="158142"/>
                  </a:lnTo>
                  <a:lnTo>
                    <a:pt x="17852" y="224710"/>
                  </a:lnTo>
                  <a:lnTo>
                    <a:pt x="44709" y="292699"/>
                  </a:lnTo>
                  <a:lnTo>
                    <a:pt x="62340" y="327013"/>
                  </a:lnTo>
                  <a:lnTo>
                    <a:pt x="82647" y="361426"/>
                  </a:lnTo>
                  <a:lnTo>
                    <a:pt x="105535" y="395854"/>
                  </a:lnTo>
                  <a:lnTo>
                    <a:pt x="130908" y="430211"/>
                  </a:lnTo>
                  <a:lnTo>
                    <a:pt x="158674" y="464412"/>
                  </a:lnTo>
                  <a:lnTo>
                    <a:pt x="188736" y="498373"/>
                  </a:lnTo>
                  <a:lnTo>
                    <a:pt x="221000" y="532007"/>
                  </a:lnTo>
                  <a:lnTo>
                    <a:pt x="255373" y="565230"/>
                  </a:lnTo>
                  <a:lnTo>
                    <a:pt x="291758" y="597957"/>
                  </a:lnTo>
                  <a:lnTo>
                    <a:pt x="330061" y="630103"/>
                  </a:lnTo>
                  <a:lnTo>
                    <a:pt x="370188" y="661581"/>
                  </a:lnTo>
                  <a:lnTo>
                    <a:pt x="412044" y="692308"/>
                  </a:lnTo>
                  <a:lnTo>
                    <a:pt x="455534" y="722199"/>
                  </a:lnTo>
                  <a:lnTo>
                    <a:pt x="500564" y="751167"/>
                  </a:lnTo>
                  <a:lnTo>
                    <a:pt x="547039" y="779128"/>
                  </a:lnTo>
                  <a:lnTo>
                    <a:pt x="594865" y="805997"/>
                  </a:lnTo>
                  <a:lnTo>
                    <a:pt x="643946" y="831689"/>
                  </a:lnTo>
                  <a:lnTo>
                    <a:pt x="694188" y="856118"/>
                  </a:lnTo>
                  <a:lnTo>
                    <a:pt x="745497" y="879200"/>
                  </a:lnTo>
                  <a:lnTo>
                    <a:pt x="797777" y="900848"/>
                  </a:lnTo>
                  <a:lnTo>
                    <a:pt x="850935" y="920979"/>
                  </a:lnTo>
                  <a:lnTo>
                    <a:pt x="904875" y="939507"/>
                  </a:lnTo>
                  <a:lnTo>
                    <a:pt x="850739" y="902373"/>
                  </a:lnTo>
                  <a:lnTo>
                    <a:pt x="799562" y="864287"/>
                  </a:lnTo>
                  <a:lnTo>
                    <a:pt x="751433" y="825396"/>
                  </a:lnTo>
                  <a:lnTo>
                    <a:pt x="706441" y="785847"/>
                  </a:lnTo>
                  <a:lnTo>
                    <a:pt x="664673" y="745787"/>
                  </a:lnTo>
                  <a:lnTo>
                    <a:pt x="626219" y="705361"/>
                  </a:lnTo>
                  <a:lnTo>
                    <a:pt x="591167" y="664718"/>
                  </a:lnTo>
                  <a:lnTo>
                    <a:pt x="559605" y="624003"/>
                  </a:lnTo>
                  <a:lnTo>
                    <a:pt x="531622" y="583363"/>
                  </a:lnTo>
                  <a:lnTo>
                    <a:pt x="507307" y="542945"/>
                  </a:lnTo>
                  <a:lnTo>
                    <a:pt x="486748" y="502896"/>
                  </a:lnTo>
                  <a:lnTo>
                    <a:pt x="470034" y="463361"/>
                  </a:lnTo>
                  <a:lnTo>
                    <a:pt x="457253" y="424488"/>
                  </a:lnTo>
                  <a:lnTo>
                    <a:pt x="448493" y="386424"/>
                  </a:lnTo>
                  <a:lnTo>
                    <a:pt x="443394" y="313307"/>
                  </a:lnTo>
                  <a:lnTo>
                    <a:pt x="447231" y="278547"/>
                  </a:lnTo>
                  <a:lnTo>
                    <a:pt x="455444" y="245183"/>
                  </a:lnTo>
                  <a:lnTo>
                    <a:pt x="468122" y="213359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642095" y="6524650"/>
            <a:ext cx="34302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Ponikowski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P </a:t>
            </a: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et al. 2016 ESC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HF </a:t>
            </a: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Guidelines </a:t>
            </a:r>
            <a:r>
              <a:rPr sz="1100" b="1" i="1" spc="-36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Eur</a:t>
            </a:r>
            <a:r>
              <a:rPr sz="1100" b="1" i="1" spc="-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Heart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J</a:t>
            </a:r>
            <a:r>
              <a:rPr sz="1100" b="1" i="1" spc="-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2016</a:t>
            </a:r>
            <a:r>
              <a:rPr sz="1100" b="1" i="1" spc="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&amp;</a:t>
            </a:r>
            <a:r>
              <a:rPr sz="1100" b="1" i="1" spc="-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Eur J</a:t>
            </a:r>
            <a:r>
              <a:rPr sz="1100" b="1" i="1" spc="-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Heart</a:t>
            </a:r>
            <a:r>
              <a:rPr sz="1100" b="1" i="1" spc="-5" dirty="0">
                <a:solidFill>
                  <a:srgbClr val="C00000"/>
                </a:solidFill>
                <a:latin typeface="Verdana"/>
                <a:cs typeface="Verdana"/>
              </a:rPr>
              <a:t> Fail</a:t>
            </a:r>
            <a:r>
              <a:rPr sz="1100" b="1" i="1" spc="-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100" b="1" i="1" dirty="0">
                <a:solidFill>
                  <a:srgbClr val="C00000"/>
                </a:solidFill>
                <a:latin typeface="Verdana"/>
                <a:cs typeface="Verdana"/>
              </a:rPr>
              <a:t>2016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065967"/>
            <a:ext cx="3743960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056614" marR="6773" indent="-1040527">
              <a:spcBef>
                <a:spcPts val="140"/>
              </a:spcBef>
            </a:pPr>
            <a:r>
              <a:rPr lang="az-Latn-AZ" sz="2667" b="1" spc="-20" dirty="0">
                <a:latin typeface="Calibri"/>
                <a:cs typeface="Calibri"/>
              </a:rPr>
              <a:t>Müxtəlif baxış və yanaşma</a:t>
            </a:r>
            <a:endParaRPr sz="2667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0736" y="1916176"/>
            <a:ext cx="5039360" cy="4472939"/>
            <a:chOff x="225552" y="1437132"/>
            <a:chExt cx="3779520" cy="33547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2" y="1437132"/>
              <a:ext cx="3779519" cy="33543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6" y="1461515"/>
              <a:ext cx="3675887" cy="32506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520945" y="860751"/>
            <a:ext cx="6248400" cy="8388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7828" marR="6773" indent="-481741" algn="ctr">
              <a:spcBef>
                <a:spcPts val="140"/>
              </a:spcBef>
            </a:pPr>
            <a:r>
              <a:rPr lang="az-Latn-AZ" sz="2667" b="1" dirty="0">
                <a:latin typeface="Calibri"/>
                <a:cs typeface="Calibri"/>
              </a:rPr>
              <a:t>TY həkimi kəskin ÜÇ baxımdan kardioloqa necə dəstək edə bilər? </a:t>
            </a:r>
            <a:endParaRPr sz="2667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0945" y="1985263"/>
            <a:ext cx="6569455" cy="432815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3600" y="126217"/>
            <a:ext cx="7735164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ctr">
              <a:spcBef>
                <a:spcPts val="140"/>
              </a:spcBef>
            </a:pPr>
            <a:r>
              <a:rPr lang="az-Latn-AZ" sz="2800" spc="-13" dirty="0">
                <a:solidFill>
                  <a:srgbClr val="C00000"/>
                </a:solidFill>
              </a:rPr>
              <a:t>Kəskin ürək çatışmazlığı </a:t>
            </a:r>
            <a:endParaRPr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9846" y="145118"/>
            <a:ext cx="6021493" cy="3119120"/>
            <a:chOff x="1778507" y="115824"/>
            <a:chExt cx="4516120" cy="2339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8507" y="115824"/>
              <a:ext cx="4515611" cy="23393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7369" y="154685"/>
              <a:ext cx="4383405" cy="2207260"/>
            </a:xfrm>
            <a:custGeom>
              <a:avLst/>
              <a:gdLst/>
              <a:ahLst/>
              <a:cxnLst/>
              <a:rect l="l" t="t" r="r" b="b"/>
              <a:pathLst>
                <a:path w="4383405" h="2207260">
                  <a:moveTo>
                    <a:pt x="4383024" y="0"/>
                  </a:moveTo>
                  <a:lnTo>
                    <a:pt x="0" y="0"/>
                  </a:lnTo>
                  <a:lnTo>
                    <a:pt x="0" y="2206752"/>
                  </a:lnTo>
                  <a:lnTo>
                    <a:pt x="4383024" y="2206752"/>
                  </a:lnTo>
                  <a:lnTo>
                    <a:pt x="438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71361" y="239309"/>
            <a:ext cx="293624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i="1" spc="-7" dirty="0">
                <a:latin typeface="Calibri"/>
                <a:cs typeface="Calibri"/>
              </a:rPr>
              <a:t>Llorens</a:t>
            </a:r>
            <a:r>
              <a:rPr sz="1333" b="1" i="1" spc="13" dirty="0">
                <a:latin typeface="Calibri"/>
                <a:cs typeface="Calibri"/>
              </a:rPr>
              <a:t> </a:t>
            </a:r>
            <a:r>
              <a:rPr sz="1333" b="1" i="1" spc="-7" dirty="0">
                <a:latin typeface="Calibri"/>
                <a:cs typeface="Calibri"/>
              </a:rPr>
              <a:t>et</a:t>
            </a:r>
            <a:r>
              <a:rPr sz="1333" b="1" i="1" spc="-20" dirty="0">
                <a:latin typeface="Calibri"/>
                <a:cs typeface="Calibri"/>
              </a:rPr>
              <a:t> </a:t>
            </a:r>
            <a:r>
              <a:rPr sz="1333" b="1" i="1" spc="-7" dirty="0">
                <a:latin typeface="Calibri"/>
                <a:cs typeface="Calibri"/>
              </a:rPr>
              <a:t>al. Emergencias</a:t>
            </a:r>
            <a:r>
              <a:rPr sz="1333" b="1" i="1" spc="20" dirty="0">
                <a:latin typeface="Calibri"/>
                <a:cs typeface="Calibri"/>
              </a:rPr>
              <a:t> </a:t>
            </a:r>
            <a:r>
              <a:rPr sz="1333" b="1" i="1" spc="-13" dirty="0">
                <a:latin typeface="Calibri"/>
                <a:cs typeface="Calibri"/>
              </a:rPr>
              <a:t>2015;</a:t>
            </a:r>
            <a:r>
              <a:rPr sz="1333" b="1" i="1" spc="27" dirty="0">
                <a:latin typeface="Calibri"/>
                <a:cs typeface="Calibri"/>
              </a:rPr>
              <a:t> </a:t>
            </a:r>
            <a:r>
              <a:rPr sz="1333" b="1" i="1" spc="-13" dirty="0">
                <a:latin typeface="Calibri"/>
                <a:cs typeface="Calibri"/>
              </a:rPr>
              <a:t>27:11-22</a:t>
            </a:r>
            <a:endParaRPr sz="1333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75659" y="313990"/>
            <a:ext cx="5665893" cy="2804160"/>
            <a:chOff x="1880616" y="213359"/>
            <a:chExt cx="4249420" cy="21031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0616" y="213359"/>
              <a:ext cx="3047999" cy="2103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4632" y="1293876"/>
              <a:ext cx="1790699" cy="9829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32020" y="213359"/>
              <a:ext cx="1397635" cy="478790"/>
            </a:xfrm>
            <a:custGeom>
              <a:avLst/>
              <a:gdLst/>
              <a:ahLst/>
              <a:cxnLst/>
              <a:rect l="l" t="t" r="r" b="b"/>
              <a:pathLst>
                <a:path w="1397635" h="478790">
                  <a:moveTo>
                    <a:pt x="1397508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397508" y="478536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90789" y="197697"/>
            <a:ext cx="6072658" cy="1231106"/>
          </a:xfrm>
          <a:prstGeom prst="rect">
            <a:avLst/>
          </a:prstGeom>
          <a:ln w="25907">
            <a:solidFill>
              <a:srgbClr val="4F81BD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4107077" marR="311564" indent="4233" algn="ctr">
              <a:spcBef>
                <a:spcPts val="960"/>
              </a:spcBef>
            </a:pPr>
            <a:r>
              <a:rPr lang="az-Latn-AZ" sz="2400" spc="-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 sonra son dayanacaq </a:t>
            </a:r>
            <a:endParaRPr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881" y="3239007"/>
            <a:ext cx="4773167" cy="33487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4031" y="3312161"/>
            <a:ext cx="4553711" cy="31292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64285" y="6491118"/>
            <a:ext cx="30861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i="1" spc="-7" dirty="0">
                <a:latin typeface="Calibri"/>
                <a:cs typeface="Calibri"/>
              </a:rPr>
              <a:t>Escoda et</a:t>
            </a:r>
            <a:r>
              <a:rPr sz="1333" b="1" i="1" dirty="0">
                <a:latin typeface="Calibri"/>
                <a:cs typeface="Calibri"/>
              </a:rPr>
              <a:t> </a:t>
            </a:r>
            <a:r>
              <a:rPr sz="1333" b="1" i="1" spc="-7" dirty="0">
                <a:latin typeface="Calibri"/>
                <a:cs typeface="Calibri"/>
              </a:rPr>
              <a:t>al. Rev </a:t>
            </a:r>
            <a:r>
              <a:rPr sz="1333" b="1" i="1" spc="-13" dirty="0">
                <a:latin typeface="Calibri"/>
                <a:cs typeface="Calibri"/>
              </a:rPr>
              <a:t>Clin</a:t>
            </a:r>
            <a:r>
              <a:rPr sz="1333" b="1" i="1" spc="20" dirty="0">
                <a:latin typeface="Calibri"/>
                <a:cs typeface="Calibri"/>
              </a:rPr>
              <a:t> </a:t>
            </a:r>
            <a:r>
              <a:rPr sz="1333" b="1" i="1" spc="-13" dirty="0">
                <a:latin typeface="Calibri"/>
                <a:cs typeface="Calibri"/>
              </a:rPr>
              <a:t>Esp</a:t>
            </a:r>
            <a:r>
              <a:rPr sz="1333" b="1" i="1" spc="-7" dirty="0">
                <a:latin typeface="Calibri"/>
                <a:cs typeface="Calibri"/>
              </a:rPr>
              <a:t> 2017;217:127-135</a:t>
            </a:r>
            <a:endParaRPr sz="1333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25424" y="3273553"/>
          <a:ext cx="4590626" cy="3167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D"/>
                      </a:solidFill>
                      <a:prstDash val="solid"/>
                    </a:lnL>
                    <a:lnT w="38100">
                      <a:solidFill>
                        <a:srgbClr val="4F81B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Direct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ED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2653" marB="0">
                    <a:lnT w="38100">
                      <a:solidFill>
                        <a:srgbClr val="4F81B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F81BD"/>
                      </a:solidFill>
                      <a:prstDash val="solid"/>
                    </a:lnR>
                    <a:lnT w="38100">
                      <a:solidFill>
                        <a:srgbClr val="4F81B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9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D"/>
                      </a:solidFill>
                      <a:prstDash val="solid"/>
                    </a:lnL>
                    <a:lnR w="38100">
                      <a:solidFill>
                        <a:srgbClr val="4F81BD"/>
                      </a:solidFill>
                      <a:prstDash val="solid"/>
                    </a:lnR>
                    <a:lnB w="38100">
                      <a:solidFill>
                        <a:srgbClr val="4F81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871471" y="4583546"/>
            <a:ext cx="2880360" cy="441113"/>
            <a:chOff x="1403603" y="3437659"/>
            <a:chExt cx="2160270" cy="330835"/>
          </a:xfrm>
        </p:grpSpPr>
        <p:sp>
          <p:nvSpPr>
            <p:cNvPr id="16" name="object 16"/>
            <p:cNvSpPr/>
            <p:nvPr/>
          </p:nvSpPr>
          <p:spPr>
            <a:xfrm>
              <a:off x="1422653" y="3510174"/>
              <a:ext cx="2122170" cy="238760"/>
            </a:xfrm>
            <a:custGeom>
              <a:avLst/>
              <a:gdLst/>
              <a:ahLst/>
              <a:cxnLst/>
              <a:rect l="l" t="t" r="r" b="b"/>
              <a:pathLst>
                <a:path w="2122170" h="238760">
                  <a:moveTo>
                    <a:pt x="0" y="238709"/>
                  </a:moveTo>
                  <a:lnTo>
                    <a:pt x="2121662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23283" y="3456709"/>
              <a:ext cx="121285" cy="132715"/>
            </a:xfrm>
            <a:custGeom>
              <a:avLst/>
              <a:gdLst/>
              <a:ahLst/>
              <a:cxnLst/>
              <a:rect l="l" t="t" r="r" b="b"/>
              <a:pathLst>
                <a:path w="121285" h="132714">
                  <a:moveTo>
                    <a:pt x="14909" y="132511"/>
                  </a:moveTo>
                  <a:lnTo>
                    <a:pt x="121030" y="53467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006765" y="1712636"/>
            <a:ext cx="7773247" cy="4863253"/>
            <a:chOff x="3005073" y="1284477"/>
            <a:chExt cx="5829935" cy="3647440"/>
          </a:xfrm>
        </p:grpSpPr>
        <p:sp>
          <p:nvSpPr>
            <p:cNvPr id="19" name="object 19"/>
            <p:cNvSpPr/>
            <p:nvPr/>
          </p:nvSpPr>
          <p:spPr>
            <a:xfrm>
              <a:off x="3034283" y="1313687"/>
              <a:ext cx="1007744" cy="576580"/>
            </a:xfrm>
            <a:custGeom>
              <a:avLst/>
              <a:gdLst/>
              <a:ahLst/>
              <a:cxnLst/>
              <a:rect l="l" t="t" r="r" b="b"/>
              <a:pathLst>
                <a:path w="1007745" h="576580">
                  <a:moveTo>
                    <a:pt x="0" y="288036"/>
                  </a:moveTo>
                  <a:lnTo>
                    <a:pt x="13302" y="221991"/>
                  </a:lnTo>
                  <a:lnTo>
                    <a:pt x="51193" y="161364"/>
                  </a:lnTo>
                  <a:lnTo>
                    <a:pt x="78416" y="133622"/>
                  </a:lnTo>
                  <a:lnTo>
                    <a:pt x="110651" y="107883"/>
                  </a:lnTo>
                  <a:lnTo>
                    <a:pt x="147523" y="84362"/>
                  </a:lnTo>
                  <a:lnTo>
                    <a:pt x="188652" y="63277"/>
                  </a:lnTo>
                  <a:lnTo>
                    <a:pt x="233661" y="44843"/>
                  </a:lnTo>
                  <a:lnTo>
                    <a:pt x="282173" y="29275"/>
                  </a:lnTo>
                  <a:lnTo>
                    <a:pt x="333808" y="16791"/>
                  </a:lnTo>
                  <a:lnTo>
                    <a:pt x="388190" y="7607"/>
                  </a:lnTo>
                  <a:lnTo>
                    <a:pt x="444941" y="1937"/>
                  </a:lnTo>
                  <a:lnTo>
                    <a:pt x="503681" y="0"/>
                  </a:lnTo>
                  <a:lnTo>
                    <a:pt x="562422" y="1937"/>
                  </a:lnTo>
                  <a:lnTo>
                    <a:pt x="619173" y="7607"/>
                  </a:lnTo>
                  <a:lnTo>
                    <a:pt x="673555" y="16791"/>
                  </a:lnTo>
                  <a:lnTo>
                    <a:pt x="725190" y="29275"/>
                  </a:lnTo>
                  <a:lnTo>
                    <a:pt x="773702" y="44843"/>
                  </a:lnTo>
                  <a:lnTo>
                    <a:pt x="818711" y="63277"/>
                  </a:lnTo>
                  <a:lnTo>
                    <a:pt x="859840" y="84362"/>
                  </a:lnTo>
                  <a:lnTo>
                    <a:pt x="896712" y="107883"/>
                  </a:lnTo>
                  <a:lnTo>
                    <a:pt x="928947" y="133622"/>
                  </a:lnTo>
                  <a:lnTo>
                    <a:pt x="956170" y="161364"/>
                  </a:lnTo>
                  <a:lnTo>
                    <a:pt x="994061" y="221991"/>
                  </a:lnTo>
                  <a:lnTo>
                    <a:pt x="1007363" y="288036"/>
                  </a:lnTo>
                  <a:lnTo>
                    <a:pt x="1003975" y="321627"/>
                  </a:lnTo>
                  <a:lnTo>
                    <a:pt x="978000" y="385179"/>
                  </a:lnTo>
                  <a:lnTo>
                    <a:pt x="928947" y="442449"/>
                  </a:lnTo>
                  <a:lnTo>
                    <a:pt x="896712" y="468188"/>
                  </a:lnTo>
                  <a:lnTo>
                    <a:pt x="859840" y="491709"/>
                  </a:lnTo>
                  <a:lnTo>
                    <a:pt x="818711" y="512794"/>
                  </a:lnTo>
                  <a:lnTo>
                    <a:pt x="773702" y="531228"/>
                  </a:lnTo>
                  <a:lnTo>
                    <a:pt x="725190" y="546796"/>
                  </a:lnTo>
                  <a:lnTo>
                    <a:pt x="673555" y="559280"/>
                  </a:lnTo>
                  <a:lnTo>
                    <a:pt x="619173" y="568464"/>
                  </a:lnTo>
                  <a:lnTo>
                    <a:pt x="562422" y="574134"/>
                  </a:lnTo>
                  <a:lnTo>
                    <a:pt x="503681" y="576072"/>
                  </a:lnTo>
                  <a:lnTo>
                    <a:pt x="444941" y="574134"/>
                  </a:lnTo>
                  <a:lnTo>
                    <a:pt x="388190" y="568464"/>
                  </a:lnTo>
                  <a:lnTo>
                    <a:pt x="333808" y="559280"/>
                  </a:lnTo>
                  <a:lnTo>
                    <a:pt x="282173" y="546796"/>
                  </a:lnTo>
                  <a:lnTo>
                    <a:pt x="233661" y="531228"/>
                  </a:lnTo>
                  <a:lnTo>
                    <a:pt x="188652" y="512794"/>
                  </a:lnTo>
                  <a:lnTo>
                    <a:pt x="147523" y="491709"/>
                  </a:lnTo>
                  <a:lnTo>
                    <a:pt x="110651" y="468188"/>
                  </a:lnTo>
                  <a:lnTo>
                    <a:pt x="78416" y="442449"/>
                  </a:lnTo>
                  <a:lnTo>
                    <a:pt x="51193" y="414707"/>
                  </a:lnTo>
                  <a:lnTo>
                    <a:pt x="13302" y="354080"/>
                  </a:lnTo>
                  <a:lnTo>
                    <a:pt x="0" y="288036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8616" y="2484183"/>
              <a:ext cx="3905948" cy="24474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49946" y="2505423"/>
              <a:ext cx="3835400" cy="2376805"/>
            </a:xfrm>
            <a:custGeom>
              <a:avLst/>
              <a:gdLst/>
              <a:ahLst/>
              <a:cxnLst/>
              <a:rect l="l" t="t" r="r" b="b"/>
              <a:pathLst>
                <a:path w="3835400" h="2376804">
                  <a:moveTo>
                    <a:pt x="3834924" y="2376535"/>
                  </a:moveTo>
                  <a:lnTo>
                    <a:pt x="0" y="2376535"/>
                  </a:lnTo>
                  <a:lnTo>
                    <a:pt x="0" y="0"/>
                  </a:lnTo>
                  <a:lnTo>
                    <a:pt x="3834924" y="0"/>
                  </a:lnTo>
                  <a:lnTo>
                    <a:pt x="3834924" y="2376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9946" y="2505423"/>
              <a:ext cx="3835400" cy="2376805"/>
            </a:xfrm>
            <a:custGeom>
              <a:avLst/>
              <a:gdLst/>
              <a:ahLst/>
              <a:cxnLst/>
              <a:rect l="l" t="t" r="r" b="b"/>
              <a:pathLst>
                <a:path w="3835400" h="2376804">
                  <a:moveTo>
                    <a:pt x="0" y="0"/>
                  </a:moveTo>
                  <a:lnTo>
                    <a:pt x="3834924" y="0"/>
                  </a:lnTo>
                  <a:lnTo>
                    <a:pt x="3834924" y="2376535"/>
                  </a:lnTo>
                  <a:lnTo>
                    <a:pt x="0" y="2376535"/>
                  </a:lnTo>
                  <a:lnTo>
                    <a:pt x="0" y="0"/>
                  </a:lnTo>
                  <a:close/>
                </a:path>
              </a:pathLst>
            </a:custGeom>
            <a:ln w="4740">
              <a:solidFill>
                <a:srgbClr val="558ED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383" y="2877058"/>
              <a:ext cx="2502897" cy="14770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66050" y="2905455"/>
              <a:ext cx="379730" cy="1425575"/>
            </a:xfrm>
            <a:custGeom>
              <a:avLst/>
              <a:gdLst/>
              <a:ahLst/>
              <a:cxnLst/>
              <a:rect l="l" t="t" r="r" b="b"/>
              <a:pathLst>
                <a:path w="379729" h="1425575">
                  <a:moveTo>
                    <a:pt x="379226" y="1424966"/>
                  </a:moveTo>
                  <a:lnTo>
                    <a:pt x="0" y="1424966"/>
                  </a:lnTo>
                  <a:lnTo>
                    <a:pt x="0" y="0"/>
                  </a:lnTo>
                  <a:lnTo>
                    <a:pt x="379226" y="0"/>
                  </a:lnTo>
                  <a:lnTo>
                    <a:pt x="379226" y="1424966"/>
                  </a:lnTo>
                  <a:close/>
                </a:path>
              </a:pathLst>
            </a:custGeom>
            <a:solidFill>
              <a:srgbClr val="95B3D7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42380" y="5791723"/>
            <a:ext cx="1141307" cy="582746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R="12700" algn="r">
              <a:spcBef>
                <a:spcPts val="147"/>
              </a:spcBef>
            </a:pPr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6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20" dirty="0">
                <a:latin typeface="Calibri"/>
                <a:cs typeface="Calibri"/>
              </a:rPr>
              <a:t>J</a:t>
            </a:r>
            <a:r>
              <a:rPr sz="533" i="1" spc="-13" dirty="0">
                <a:latin typeface="Calibri"/>
                <a:cs typeface="Calibri"/>
              </a:rPr>
              <a:t>A</a:t>
            </a:r>
            <a:r>
              <a:rPr sz="533" i="1" spc="13" dirty="0">
                <a:latin typeface="Calibri"/>
                <a:cs typeface="Calibri"/>
              </a:rPr>
              <a:t>C</a:t>
            </a:r>
            <a:r>
              <a:rPr sz="533" i="1" spc="7" dirty="0">
                <a:latin typeface="Calibri"/>
                <a:cs typeface="Calibri"/>
              </a:rPr>
              <a:t>C</a:t>
            </a:r>
            <a:r>
              <a:rPr sz="533" i="1" spc="-13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H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t</a:t>
            </a:r>
            <a:r>
              <a:rPr sz="533" i="1" spc="-7" dirty="0">
                <a:latin typeface="Calibri"/>
                <a:cs typeface="Calibri"/>
              </a:rPr>
              <a:t> F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-27" dirty="0">
                <a:latin typeface="Calibri"/>
                <a:cs typeface="Calibri"/>
              </a:rPr>
              <a:t>i</a:t>
            </a:r>
            <a:r>
              <a:rPr sz="533" i="1" dirty="0">
                <a:latin typeface="Calibri"/>
                <a:cs typeface="Calibri"/>
              </a:rPr>
              <a:t>l 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spc="-27" dirty="0">
                <a:latin typeface="Calibri"/>
                <a:cs typeface="Calibri"/>
              </a:rPr>
              <a:t>01</a:t>
            </a:r>
            <a:r>
              <a:rPr sz="533" i="1" spc="27" dirty="0">
                <a:latin typeface="Calibri"/>
                <a:cs typeface="Calibri"/>
              </a:rPr>
              <a:t>4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73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2</a:t>
            </a:r>
            <a:r>
              <a:rPr sz="533" i="1" spc="27" dirty="0">
                <a:latin typeface="Calibri"/>
                <a:cs typeface="Calibri"/>
              </a:rPr>
              <a:t>6</a:t>
            </a:r>
            <a:r>
              <a:rPr sz="533" i="1" spc="-27" dirty="0">
                <a:latin typeface="Calibri"/>
                <a:cs typeface="Calibri"/>
              </a:rPr>
              <a:t>9</a:t>
            </a:r>
            <a:r>
              <a:rPr sz="533" i="1" spc="-20" dirty="0">
                <a:latin typeface="Calibri"/>
                <a:cs typeface="Calibri"/>
              </a:rPr>
              <a:t>–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spc="-27" dirty="0">
                <a:latin typeface="Calibri"/>
                <a:cs typeface="Calibri"/>
              </a:rPr>
              <a:t>77</a:t>
            </a:r>
            <a:r>
              <a:rPr sz="533" i="1" dirty="0">
                <a:latin typeface="Calibri"/>
                <a:cs typeface="Calibri"/>
              </a:rPr>
              <a:t>.</a:t>
            </a:r>
            <a:endParaRPr sz="533">
              <a:latin typeface="Calibri"/>
              <a:cs typeface="Calibri"/>
            </a:endParaRPr>
          </a:p>
          <a:p>
            <a:pPr marR="16086" algn="r">
              <a:spcBef>
                <a:spcPts val="7"/>
              </a:spcBef>
            </a:pPr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7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-13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u</a:t>
            </a:r>
            <a:r>
              <a:rPr sz="533" i="1" dirty="0">
                <a:latin typeface="Calibri"/>
                <a:cs typeface="Calibri"/>
              </a:rPr>
              <a:t>r</a:t>
            </a:r>
            <a:r>
              <a:rPr sz="533" i="1" spc="-13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J </a:t>
            </a:r>
            <a:r>
              <a:rPr sz="533" i="1" spc="13" dirty="0">
                <a:latin typeface="Calibri"/>
                <a:cs typeface="Calibri"/>
              </a:rPr>
              <a:t>H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t</a:t>
            </a:r>
            <a:r>
              <a:rPr sz="533" i="1" spc="-7" dirty="0">
                <a:latin typeface="Calibri"/>
                <a:cs typeface="Calibri"/>
              </a:rPr>
              <a:t> F</a:t>
            </a:r>
            <a:r>
              <a:rPr sz="533" i="1" spc="20" dirty="0">
                <a:latin typeface="Calibri"/>
                <a:cs typeface="Calibri"/>
              </a:rPr>
              <a:t>ai</a:t>
            </a:r>
            <a:r>
              <a:rPr sz="533" i="1" dirty="0">
                <a:latin typeface="Calibri"/>
                <a:cs typeface="Calibri"/>
              </a:rPr>
              <a:t>l</a:t>
            </a:r>
            <a:r>
              <a:rPr sz="533" i="1" spc="-53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spc="-27" dirty="0">
                <a:latin typeface="Calibri"/>
                <a:cs typeface="Calibri"/>
              </a:rPr>
              <a:t>0</a:t>
            </a:r>
            <a:r>
              <a:rPr sz="533" i="1" spc="27" dirty="0">
                <a:latin typeface="Calibri"/>
                <a:cs typeface="Calibri"/>
              </a:rPr>
              <a:t>0</a:t>
            </a:r>
            <a:r>
              <a:rPr sz="533" i="1" spc="-27" dirty="0">
                <a:latin typeface="Calibri"/>
                <a:cs typeface="Calibri"/>
              </a:rPr>
              <a:t>8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2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0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30</a:t>
            </a:r>
            <a:r>
              <a:rPr sz="533" i="1" spc="27" dirty="0">
                <a:latin typeface="Calibri"/>
                <a:cs typeface="Calibri"/>
              </a:rPr>
              <a:t>8</a:t>
            </a:r>
            <a:r>
              <a:rPr sz="533" i="1" spc="-20" dirty="0">
                <a:latin typeface="Calibri"/>
                <a:cs typeface="Calibri"/>
              </a:rPr>
              <a:t>–</a:t>
            </a:r>
            <a:r>
              <a:rPr sz="533" i="1" spc="-27" dirty="0">
                <a:latin typeface="Calibri"/>
                <a:cs typeface="Calibri"/>
              </a:rPr>
              <a:t>3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33" dirty="0">
                <a:latin typeface="Calibri"/>
                <a:cs typeface="Calibri"/>
              </a:rPr>
              <a:t>4.</a:t>
            </a:r>
            <a:endParaRPr sz="533">
              <a:latin typeface="Calibri"/>
              <a:cs typeface="Calibri"/>
            </a:endParaRPr>
          </a:p>
          <a:p>
            <a:pPr marR="12700" algn="r">
              <a:lnSpc>
                <a:spcPts val="620"/>
              </a:lnSpc>
              <a:spcBef>
                <a:spcPts val="7"/>
              </a:spcBef>
            </a:pPr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8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C</a:t>
            </a:r>
            <a:r>
              <a:rPr sz="533" i="1" spc="20" dirty="0">
                <a:latin typeface="Calibri"/>
                <a:cs typeface="Calibri"/>
              </a:rPr>
              <a:t>i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c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H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t</a:t>
            </a:r>
            <a:r>
              <a:rPr sz="533" i="1" spc="-7" dirty="0">
                <a:latin typeface="Calibri"/>
                <a:cs typeface="Calibri"/>
              </a:rPr>
              <a:t> F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-27" dirty="0">
                <a:latin typeface="Calibri"/>
                <a:cs typeface="Calibri"/>
              </a:rPr>
              <a:t>i</a:t>
            </a:r>
            <a:r>
              <a:rPr sz="533" i="1" dirty="0">
                <a:latin typeface="Calibri"/>
                <a:cs typeface="Calibri"/>
              </a:rPr>
              <a:t>l </a:t>
            </a:r>
            <a:r>
              <a:rPr sz="533" i="1" spc="-27" dirty="0">
                <a:latin typeface="Calibri"/>
                <a:cs typeface="Calibri"/>
              </a:rPr>
              <a:t>2</a:t>
            </a:r>
            <a:r>
              <a:rPr sz="533" i="1" spc="27" dirty="0">
                <a:latin typeface="Calibri"/>
                <a:cs typeface="Calibri"/>
              </a:rPr>
              <a:t>0</a:t>
            </a:r>
            <a:r>
              <a:rPr sz="533" i="1" spc="-27" dirty="0">
                <a:latin typeface="Calibri"/>
                <a:cs typeface="Calibri"/>
              </a:rPr>
              <a:t>10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2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3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22</a:t>
            </a:r>
            <a:r>
              <a:rPr sz="533" i="1" spc="27" dirty="0">
                <a:latin typeface="Calibri"/>
                <a:cs typeface="Calibri"/>
              </a:rPr>
              <a:t>8</a:t>
            </a:r>
            <a:r>
              <a:rPr sz="533" i="1" spc="-20" dirty="0">
                <a:latin typeface="Calibri"/>
                <a:cs typeface="Calibri"/>
              </a:rPr>
              <a:t>–</a:t>
            </a:r>
            <a:r>
              <a:rPr sz="533" i="1" spc="-27" dirty="0">
                <a:latin typeface="Calibri"/>
                <a:cs typeface="Calibri"/>
              </a:rPr>
              <a:t>2</a:t>
            </a:r>
            <a:r>
              <a:rPr sz="533" i="1" spc="27" dirty="0">
                <a:latin typeface="Calibri"/>
                <a:cs typeface="Calibri"/>
              </a:rPr>
              <a:t>3</a:t>
            </a:r>
            <a:r>
              <a:rPr sz="533" i="1" spc="-27" dirty="0">
                <a:latin typeface="Calibri"/>
                <a:cs typeface="Calibri"/>
              </a:rPr>
              <a:t>5</a:t>
            </a:r>
            <a:r>
              <a:rPr sz="533" i="1" dirty="0">
                <a:latin typeface="Calibri"/>
                <a:cs typeface="Calibri"/>
              </a:rPr>
              <a:t>.</a:t>
            </a:r>
            <a:endParaRPr sz="533">
              <a:latin typeface="Calibri"/>
              <a:cs typeface="Calibri"/>
            </a:endParaRPr>
          </a:p>
          <a:p>
            <a:pPr marR="6773" algn="r">
              <a:lnSpc>
                <a:spcPts val="620"/>
              </a:lnSpc>
            </a:pPr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9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C</a:t>
            </a:r>
            <a:r>
              <a:rPr sz="533" i="1" spc="20" dirty="0">
                <a:latin typeface="Calibri"/>
                <a:cs typeface="Calibri"/>
              </a:rPr>
              <a:t>i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c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H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t</a:t>
            </a:r>
            <a:r>
              <a:rPr sz="533" i="1" spc="-7" dirty="0">
                <a:latin typeface="Calibri"/>
                <a:cs typeface="Calibri"/>
              </a:rPr>
              <a:t> F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-27" dirty="0">
                <a:latin typeface="Calibri"/>
                <a:cs typeface="Calibri"/>
              </a:rPr>
              <a:t>i</a:t>
            </a:r>
            <a:r>
              <a:rPr sz="533" i="1" dirty="0">
                <a:latin typeface="Calibri"/>
                <a:cs typeface="Calibri"/>
              </a:rPr>
              <a:t>l </a:t>
            </a:r>
            <a:r>
              <a:rPr sz="533" i="1" spc="-27" dirty="0">
                <a:latin typeface="Calibri"/>
                <a:cs typeface="Calibri"/>
              </a:rPr>
              <a:t>2</a:t>
            </a:r>
            <a:r>
              <a:rPr sz="533" i="1" spc="27" dirty="0">
                <a:latin typeface="Calibri"/>
                <a:cs typeface="Calibri"/>
              </a:rPr>
              <a:t>0</a:t>
            </a:r>
            <a:r>
              <a:rPr sz="533" i="1" spc="-27" dirty="0">
                <a:latin typeface="Calibri"/>
                <a:cs typeface="Calibri"/>
              </a:rPr>
              <a:t>13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2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6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11</a:t>
            </a:r>
            <a:r>
              <a:rPr sz="533" i="1" spc="27" dirty="0">
                <a:latin typeface="Calibri"/>
                <a:cs typeface="Calibri"/>
              </a:rPr>
              <a:t>4</a:t>
            </a:r>
            <a:r>
              <a:rPr sz="533" i="1" spc="-27" dirty="0">
                <a:latin typeface="Calibri"/>
                <a:cs typeface="Calibri"/>
              </a:rPr>
              <a:t>7</a:t>
            </a:r>
            <a:r>
              <a:rPr sz="533" i="1" spc="-20" dirty="0">
                <a:latin typeface="Calibri"/>
                <a:cs typeface="Calibri"/>
              </a:rPr>
              <a:t>–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15</a:t>
            </a:r>
            <a:r>
              <a:rPr sz="533" i="1" spc="27" dirty="0">
                <a:latin typeface="Calibri"/>
                <a:cs typeface="Calibri"/>
              </a:rPr>
              <a:t>4</a:t>
            </a:r>
            <a:r>
              <a:rPr sz="533" i="1" dirty="0">
                <a:latin typeface="Calibri"/>
                <a:cs typeface="Calibri"/>
              </a:rPr>
              <a:t>.</a:t>
            </a:r>
            <a:endParaRPr sz="533">
              <a:latin typeface="Calibri"/>
              <a:cs typeface="Calibri"/>
            </a:endParaRPr>
          </a:p>
          <a:p>
            <a:pPr marR="6773" algn="r">
              <a:spcBef>
                <a:spcPts val="7"/>
              </a:spcBef>
            </a:pPr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10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-13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m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spc="20" dirty="0">
                <a:latin typeface="Calibri"/>
                <a:cs typeface="Calibri"/>
              </a:rPr>
              <a:t>g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nci</a:t>
            </a:r>
            <a:r>
              <a:rPr sz="533" i="1" spc="-27" dirty="0">
                <a:latin typeface="Calibri"/>
                <a:cs typeface="Calibri"/>
              </a:rPr>
              <a:t>a</a:t>
            </a:r>
            <a:r>
              <a:rPr sz="533" i="1" dirty="0">
                <a:latin typeface="Calibri"/>
                <a:cs typeface="Calibri"/>
              </a:rPr>
              <a:t>s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20</a:t>
            </a:r>
            <a:r>
              <a:rPr sz="533" i="1" spc="-27" dirty="0">
                <a:latin typeface="Calibri"/>
                <a:cs typeface="Calibri"/>
              </a:rPr>
              <a:t>15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2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spc="-27" dirty="0">
                <a:latin typeface="Calibri"/>
                <a:cs typeface="Calibri"/>
              </a:rPr>
              <a:t>7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1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0" dirty="0">
                <a:latin typeface="Calibri"/>
                <a:cs typeface="Calibri"/>
              </a:rPr>
              <a:t>–</a:t>
            </a:r>
            <a:r>
              <a:rPr sz="533" i="1" spc="-27" dirty="0">
                <a:latin typeface="Calibri"/>
                <a:cs typeface="Calibri"/>
              </a:rPr>
              <a:t>2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dirty="0">
                <a:latin typeface="Calibri"/>
                <a:cs typeface="Calibri"/>
              </a:rPr>
              <a:t>.</a:t>
            </a:r>
            <a:endParaRPr sz="533">
              <a:latin typeface="Calibri"/>
              <a:cs typeface="Calibri"/>
            </a:endParaRPr>
          </a:p>
          <a:p>
            <a:pPr marR="16086" algn="r"/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11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-13" dirty="0">
                <a:latin typeface="Calibri"/>
                <a:cs typeface="Calibri"/>
              </a:rPr>
              <a:t>A</a:t>
            </a:r>
            <a:r>
              <a:rPr sz="533" i="1" spc="7" dirty="0">
                <a:latin typeface="Calibri"/>
                <a:cs typeface="Calibri"/>
              </a:rPr>
              <a:t>m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H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a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dirty="0">
                <a:latin typeface="Calibri"/>
                <a:cs typeface="Calibri"/>
              </a:rPr>
              <a:t>t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J </a:t>
            </a:r>
            <a:r>
              <a:rPr sz="533" i="1" spc="27" dirty="0">
                <a:latin typeface="Calibri"/>
                <a:cs typeface="Calibri"/>
              </a:rPr>
              <a:t>2</a:t>
            </a:r>
            <a:r>
              <a:rPr sz="533" i="1" spc="-27" dirty="0">
                <a:latin typeface="Calibri"/>
                <a:cs typeface="Calibri"/>
              </a:rPr>
              <a:t>0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4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2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68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9</a:t>
            </a:r>
            <a:r>
              <a:rPr sz="533" i="1" spc="27" dirty="0">
                <a:latin typeface="Calibri"/>
                <a:cs typeface="Calibri"/>
              </a:rPr>
              <a:t>0</a:t>
            </a:r>
            <a:r>
              <a:rPr sz="533" i="1" spc="-33" dirty="0">
                <a:latin typeface="Calibri"/>
                <a:cs typeface="Calibri"/>
              </a:rPr>
              <a:t>1.</a:t>
            </a:r>
            <a:endParaRPr sz="533">
              <a:latin typeface="Calibri"/>
              <a:cs typeface="Calibri"/>
            </a:endParaRPr>
          </a:p>
          <a:p>
            <a:pPr marR="12700" algn="r">
              <a:spcBef>
                <a:spcPts val="7"/>
              </a:spcBef>
            </a:pPr>
            <a:r>
              <a:rPr sz="533" i="1" spc="-20" dirty="0">
                <a:latin typeface="Calibri"/>
                <a:cs typeface="Calibri"/>
              </a:rPr>
              <a:t>(</a:t>
            </a:r>
            <a:r>
              <a:rPr sz="533" i="1" spc="27" dirty="0">
                <a:latin typeface="Calibri"/>
                <a:cs typeface="Calibri"/>
              </a:rPr>
              <a:t>12</a:t>
            </a:r>
            <a:r>
              <a:rPr sz="533" i="1" dirty="0">
                <a:latin typeface="Calibri"/>
                <a:cs typeface="Calibri"/>
              </a:rPr>
              <a:t>)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-13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u</a:t>
            </a:r>
            <a:r>
              <a:rPr sz="533" i="1" dirty="0">
                <a:latin typeface="Calibri"/>
                <a:cs typeface="Calibri"/>
              </a:rPr>
              <a:t>r</a:t>
            </a:r>
            <a:r>
              <a:rPr sz="533" i="1" spc="-13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J </a:t>
            </a:r>
            <a:r>
              <a:rPr sz="533" i="1" spc="-13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m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7" dirty="0">
                <a:latin typeface="Calibri"/>
                <a:cs typeface="Calibri"/>
              </a:rPr>
              <a:t>rg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-20" dirty="0">
                <a:latin typeface="Calibri"/>
                <a:cs typeface="Calibri"/>
              </a:rPr>
              <a:t>M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7" dirty="0">
                <a:latin typeface="Calibri"/>
                <a:cs typeface="Calibri"/>
              </a:rPr>
              <a:t>d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20</a:t>
            </a:r>
            <a:r>
              <a:rPr sz="533" i="1" spc="-27" dirty="0">
                <a:latin typeface="Calibri"/>
                <a:cs typeface="Calibri"/>
              </a:rPr>
              <a:t>12</a:t>
            </a:r>
            <a:r>
              <a:rPr sz="533" i="1" dirty="0">
                <a:latin typeface="Calibri"/>
                <a:cs typeface="Calibri"/>
              </a:rPr>
              <a:t>;</a:t>
            </a:r>
            <a:r>
              <a:rPr sz="533" i="1" spc="-20" dirty="0">
                <a:latin typeface="Calibri"/>
                <a:cs typeface="Calibri"/>
              </a:rPr>
              <a:t> 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9</a:t>
            </a:r>
            <a:r>
              <a:rPr sz="533" i="1" dirty="0">
                <a:latin typeface="Calibri"/>
                <a:cs typeface="Calibri"/>
              </a:rPr>
              <a:t>:</a:t>
            </a:r>
            <a:r>
              <a:rPr sz="533" i="1" spc="-27" dirty="0">
                <a:latin typeface="Calibri"/>
                <a:cs typeface="Calibri"/>
              </a:rPr>
              <a:t>1</a:t>
            </a:r>
            <a:r>
              <a:rPr sz="533" i="1" spc="27" dirty="0">
                <a:latin typeface="Calibri"/>
                <a:cs typeface="Calibri"/>
              </a:rPr>
              <a:t>5</a:t>
            </a:r>
            <a:r>
              <a:rPr sz="533" i="1" spc="-27" dirty="0">
                <a:latin typeface="Calibri"/>
                <a:cs typeface="Calibri"/>
              </a:rPr>
              <a:t>3</a:t>
            </a:r>
            <a:r>
              <a:rPr sz="533" i="1" spc="-20" dirty="0">
                <a:latin typeface="Calibri"/>
                <a:cs typeface="Calibri"/>
              </a:rPr>
              <a:t>–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60</a:t>
            </a:r>
            <a:r>
              <a:rPr sz="533" i="1" dirty="0">
                <a:latin typeface="Calibri"/>
                <a:cs typeface="Calibri"/>
              </a:rPr>
              <a:t>.</a:t>
            </a:r>
            <a:endParaRPr sz="533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3288" y="5790682"/>
            <a:ext cx="1639993" cy="26483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82123" indent="-82971">
              <a:spcBef>
                <a:spcPts val="147"/>
              </a:spcBef>
              <a:buSzPct val="75000"/>
              <a:buAutoNum type="alphaLcParenBoth" startAt="3"/>
              <a:tabLst>
                <a:tab pos="82971" algn="l"/>
              </a:tabLst>
            </a:pPr>
            <a:r>
              <a:rPr sz="533" i="1" spc="13" dirty="0">
                <a:latin typeface="Calibri"/>
                <a:cs typeface="Calibri"/>
              </a:rPr>
              <a:t>Includes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3.1%</a:t>
            </a:r>
            <a:r>
              <a:rPr sz="533" i="1" spc="-13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of</a:t>
            </a:r>
            <a:r>
              <a:rPr sz="533" i="1" spc="-33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patients</a:t>
            </a:r>
            <a:r>
              <a:rPr sz="533" i="1" spc="-33" dirty="0">
                <a:latin typeface="Calibri"/>
                <a:cs typeface="Calibri"/>
              </a:rPr>
              <a:t> </a:t>
            </a:r>
            <a:r>
              <a:rPr sz="533" i="1" spc="-7" dirty="0">
                <a:latin typeface="Calibri"/>
                <a:cs typeface="Calibri"/>
              </a:rPr>
              <a:t>admitted</a:t>
            </a:r>
            <a:r>
              <a:rPr sz="533" i="1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to</a:t>
            </a:r>
            <a:r>
              <a:rPr sz="533" i="1" spc="-53" dirty="0">
                <a:latin typeface="Calibri"/>
                <a:cs typeface="Calibri"/>
              </a:rPr>
              <a:t> </a:t>
            </a:r>
            <a:r>
              <a:rPr sz="533" i="1" spc="-7" dirty="0">
                <a:latin typeface="Calibri"/>
                <a:cs typeface="Calibri"/>
              </a:rPr>
              <a:t>observation</a:t>
            </a:r>
            <a:r>
              <a:rPr sz="533" i="1" dirty="0">
                <a:latin typeface="Calibri"/>
                <a:cs typeface="Calibri"/>
              </a:rPr>
              <a:t> </a:t>
            </a:r>
            <a:r>
              <a:rPr sz="533" i="1" spc="-7" dirty="0">
                <a:latin typeface="Calibri"/>
                <a:cs typeface="Calibri"/>
              </a:rPr>
              <a:t>units.</a:t>
            </a:r>
            <a:endParaRPr sz="533">
              <a:latin typeface="Calibri"/>
              <a:cs typeface="Calibri"/>
            </a:endParaRPr>
          </a:p>
          <a:p>
            <a:pPr marR="7620">
              <a:spcBef>
                <a:spcPts val="7"/>
              </a:spcBef>
              <a:buSzPct val="75000"/>
              <a:buAutoNum type="alphaLcParenBoth" startAt="3"/>
              <a:tabLst>
                <a:tab pos="88898" algn="l"/>
              </a:tabLst>
            </a:pPr>
            <a:r>
              <a:rPr sz="533" i="1" spc="7" dirty="0">
                <a:latin typeface="Calibri"/>
                <a:cs typeface="Calibri"/>
              </a:rPr>
              <a:t>This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figure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corresponds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to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a</a:t>
            </a:r>
            <a:r>
              <a:rPr sz="533" i="1" spc="-7" dirty="0">
                <a:latin typeface="Calibri"/>
                <a:cs typeface="Calibri"/>
              </a:rPr>
              <a:t> subset</a:t>
            </a:r>
            <a:r>
              <a:rPr sz="533" i="1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of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dirty="0">
                <a:latin typeface="Calibri"/>
                <a:cs typeface="Calibri"/>
              </a:rPr>
              <a:t>patients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7" dirty="0">
                <a:latin typeface="Calibri"/>
                <a:cs typeface="Calibri"/>
              </a:rPr>
              <a:t>from</a:t>
            </a:r>
            <a:r>
              <a:rPr sz="533" i="1" spc="-60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the </a:t>
            </a:r>
            <a:r>
              <a:rPr sz="533" i="1" spc="20" dirty="0">
                <a:latin typeface="Calibri"/>
                <a:cs typeface="Calibri"/>
              </a:rPr>
              <a:t> </a:t>
            </a:r>
            <a:r>
              <a:rPr sz="533" i="1" spc="13" dirty="0">
                <a:latin typeface="Calibri"/>
                <a:cs typeface="Calibri"/>
              </a:rPr>
              <a:t>L</a:t>
            </a:r>
            <a:r>
              <a:rPr sz="533" i="1" spc="20" dirty="0">
                <a:latin typeface="Calibri"/>
                <a:cs typeface="Calibri"/>
              </a:rPr>
              <a:t>lo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20" dirty="0">
                <a:latin typeface="Calibri"/>
                <a:cs typeface="Calibri"/>
              </a:rPr>
              <a:t>n</a:t>
            </a:r>
            <a:r>
              <a:rPr sz="533" i="1" dirty="0">
                <a:latin typeface="Calibri"/>
                <a:cs typeface="Calibri"/>
              </a:rPr>
              <a:t>s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dirty="0">
                <a:latin typeface="Calibri"/>
                <a:cs typeface="Calibri"/>
              </a:rPr>
              <a:t>t</a:t>
            </a:r>
            <a:r>
              <a:rPr sz="533" i="1" spc="-7" dirty="0">
                <a:latin typeface="Calibri"/>
                <a:cs typeface="Calibri"/>
              </a:rPr>
              <a:t> </a:t>
            </a:r>
            <a:r>
              <a:rPr sz="533" i="1" spc="20" dirty="0">
                <a:latin typeface="Calibri"/>
                <a:cs typeface="Calibri"/>
              </a:rPr>
              <a:t>al</a:t>
            </a:r>
            <a:r>
              <a:rPr sz="533" i="1" dirty="0">
                <a:latin typeface="Calibri"/>
                <a:cs typeface="Calibri"/>
              </a:rPr>
              <a:t>.</a:t>
            </a:r>
            <a:r>
              <a:rPr sz="533" i="1" spc="-13" dirty="0">
                <a:latin typeface="Calibri"/>
                <a:cs typeface="Calibri"/>
              </a:rPr>
              <a:t> </a:t>
            </a:r>
            <a:r>
              <a:rPr sz="533" i="1" spc="-20" dirty="0">
                <a:latin typeface="Calibri"/>
                <a:cs typeface="Calibri"/>
              </a:rPr>
              <a:t>[</a:t>
            </a:r>
            <a:r>
              <a:rPr sz="533" i="1" spc="27" dirty="0">
                <a:latin typeface="Calibri"/>
                <a:cs typeface="Calibri"/>
              </a:rPr>
              <a:t>1</a:t>
            </a:r>
            <a:r>
              <a:rPr sz="533" i="1" spc="-27" dirty="0">
                <a:latin typeface="Calibri"/>
                <a:cs typeface="Calibri"/>
              </a:rPr>
              <a:t>0</a:t>
            </a:r>
            <a:r>
              <a:rPr sz="533" i="1" dirty="0">
                <a:latin typeface="Calibri"/>
                <a:cs typeface="Calibri"/>
              </a:rPr>
              <a:t>]</a:t>
            </a:r>
            <a:r>
              <a:rPr sz="533" i="1" spc="-40" dirty="0">
                <a:latin typeface="Calibri"/>
                <a:cs typeface="Calibri"/>
              </a:rPr>
              <a:t> </a:t>
            </a:r>
            <a:r>
              <a:rPr sz="533" i="1" spc="-20" dirty="0">
                <a:latin typeface="Calibri"/>
                <a:cs typeface="Calibri"/>
              </a:rPr>
              <a:t>s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7" dirty="0">
                <a:latin typeface="Calibri"/>
                <a:cs typeface="Calibri"/>
              </a:rPr>
              <a:t>r</a:t>
            </a:r>
            <a:r>
              <a:rPr sz="533" i="1" spc="20" dirty="0">
                <a:latin typeface="Calibri"/>
                <a:cs typeface="Calibri"/>
              </a:rPr>
              <a:t>i</a:t>
            </a:r>
            <a:r>
              <a:rPr sz="533" i="1" spc="-7" dirty="0">
                <a:latin typeface="Calibri"/>
                <a:cs typeface="Calibri"/>
              </a:rPr>
              <a:t>e</a:t>
            </a:r>
            <a:r>
              <a:rPr sz="533" i="1" spc="-20" dirty="0">
                <a:latin typeface="Calibri"/>
                <a:cs typeface="Calibri"/>
              </a:rPr>
              <a:t>s</a:t>
            </a:r>
            <a:r>
              <a:rPr sz="533" i="1" dirty="0">
                <a:latin typeface="Calibri"/>
                <a:cs typeface="Calibri"/>
              </a:rPr>
              <a:t>.</a:t>
            </a:r>
            <a:endParaRPr sz="533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17260" y="3716139"/>
            <a:ext cx="1478984" cy="258798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830290" y="3406406"/>
            <a:ext cx="4461087" cy="299227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>
              <a:spcBef>
                <a:spcPts val="173"/>
              </a:spcBef>
            </a:pPr>
            <a:r>
              <a:rPr b="1" spc="7" dirty="0">
                <a:latin typeface="Calibri"/>
                <a:cs typeface="Calibri"/>
              </a:rPr>
              <a:t>Direct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13" dirty="0">
                <a:latin typeface="Calibri"/>
                <a:cs typeface="Calibri"/>
              </a:rPr>
              <a:t>discharge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20" dirty="0">
                <a:latin typeface="Calibri"/>
                <a:cs typeface="Calibri"/>
              </a:rPr>
              <a:t>from</a:t>
            </a:r>
            <a:r>
              <a:rPr b="1" spc="33" dirty="0">
                <a:latin typeface="Calibri"/>
                <a:cs typeface="Calibri"/>
              </a:rPr>
              <a:t> </a:t>
            </a:r>
            <a:r>
              <a:rPr b="1" spc="13" dirty="0">
                <a:latin typeface="Calibri"/>
                <a:cs typeface="Calibri"/>
              </a:rPr>
              <a:t>ED </a:t>
            </a:r>
            <a:r>
              <a:rPr b="1" spc="7" dirty="0">
                <a:latin typeface="Calibri"/>
                <a:cs typeface="Calibri"/>
              </a:rPr>
              <a:t>in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b="1" spc="20" dirty="0">
                <a:latin typeface="Calibri"/>
                <a:cs typeface="Calibri"/>
              </a:rPr>
              <a:t>patients</a:t>
            </a:r>
            <a:r>
              <a:rPr b="1" spc="-7" dirty="0">
                <a:latin typeface="Calibri"/>
                <a:cs typeface="Calibri"/>
              </a:rPr>
              <a:t> </a:t>
            </a:r>
            <a:r>
              <a:rPr b="1" spc="20" dirty="0">
                <a:latin typeface="Calibri"/>
                <a:cs typeface="Calibri"/>
              </a:rPr>
              <a:t>with</a:t>
            </a:r>
            <a:r>
              <a:rPr b="1" spc="-13" dirty="0">
                <a:latin typeface="Calibri"/>
                <a:cs typeface="Calibri"/>
              </a:rPr>
              <a:t> </a:t>
            </a:r>
            <a:r>
              <a:rPr b="1" spc="7" dirty="0">
                <a:latin typeface="Calibri"/>
                <a:cs typeface="Calibri"/>
              </a:rPr>
              <a:t>AHF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03678" y="6495349"/>
            <a:ext cx="29726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i="1" spc="-7" dirty="0">
                <a:latin typeface="Calibri"/>
                <a:cs typeface="Calibri"/>
              </a:rPr>
              <a:t>Miró et</a:t>
            </a:r>
            <a:r>
              <a:rPr sz="1333" b="1" i="1" dirty="0">
                <a:latin typeface="Calibri"/>
                <a:cs typeface="Calibri"/>
              </a:rPr>
              <a:t> </a:t>
            </a:r>
            <a:r>
              <a:rPr sz="1333" b="1" i="1" spc="-7" dirty="0">
                <a:latin typeface="Calibri"/>
                <a:cs typeface="Calibri"/>
              </a:rPr>
              <a:t>al.</a:t>
            </a:r>
            <a:r>
              <a:rPr sz="1333" b="1" i="1" dirty="0">
                <a:latin typeface="Calibri"/>
                <a:cs typeface="Calibri"/>
              </a:rPr>
              <a:t> </a:t>
            </a:r>
            <a:r>
              <a:rPr sz="1333" b="1" i="1" spc="-13" dirty="0">
                <a:latin typeface="Calibri"/>
                <a:cs typeface="Calibri"/>
              </a:rPr>
              <a:t>Eur</a:t>
            </a:r>
            <a:r>
              <a:rPr sz="1333" b="1" i="1" spc="-7" dirty="0">
                <a:latin typeface="Calibri"/>
                <a:cs typeface="Calibri"/>
              </a:rPr>
              <a:t> J </a:t>
            </a:r>
            <a:r>
              <a:rPr sz="1333" b="1" i="1" spc="-13" dirty="0">
                <a:latin typeface="Calibri"/>
                <a:cs typeface="Calibri"/>
              </a:rPr>
              <a:t>Emerg</a:t>
            </a:r>
            <a:r>
              <a:rPr sz="1333" b="1" i="1" dirty="0">
                <a:latin typeface="Calibri"/>
                <a:cs typeface="Calibri"/>
              </a:rPr>
              <a:t> </a:t>
            </a:r>
            <a:r>
              <a:rPr sz="1333" b="1" i="1" spc="-7" dirty="0">
                <a:latin typeface="Calibri"/>
                <a:cs typeface="Calibri"/>
              </a:rPr>
              <a:t>Med.</a:t>
            </a:r>
            <a:r>
              <a:rPr sz="1333" b="1" i="1" spc="-20" dirty="0">
                <a:latin typeface="Calibri"/>
                <a:cs typeface="Calibri"/>
              </a:rPr>
              <a:t> </a:t>
            </a:r>
            <a:r>
              <a:rPr sz="1333" b="1" i="1" spc="-7" dirty="0">
                <a:latin typeface="Calibri"/>
                <a:cs typeface="Calibri"/>
              </a:rPr>
              <a:t>2017;24:2-12</a:t>
            </a:r>
            <a:endParaRPr sz="1333" dirty="0">
              <a:latin typeface="Calibri"/>
              <a:cs typeface="Calibri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600C809-B35E-7FCA-71E8-D18434BCA717}"/>
              </a:ext>
            </a:extLst>
          </p:cNvPr>
          <p:cNvSpPr/>
          <p:nvPr/>
        </p:nvSpPr>
        <p:spPr>
          <a:xfrm>
            <a:off x="2666235" y="887878"/>
            <a:ext cx="1378714" cy="6383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74512" y="0"/>
            <a:ext cx="6317827" cy="6805507"/>
            <a:chOff x="4405884" y="0"/>
            <a:chExt cx="4738370" cy="5104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5884" y="0"/>
              <a:ext cx="4738116" cy="5103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3148" y="167640"/>
              <a:ext cx="4401311" cy="15453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202692"/>
              <a:ext cx="4276343" cy="1420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6008" y="1623060"/>
              <a:ext cx="4289753" cy="325069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" y="1796289"/>
            <a:ext cx="3812540" cy="1516380"/>
            <a:chOff x="0" y="1347216"/>
            <a:chExt cx="2859405" cy="11372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47228"/>
              <a:ext cx="541019" cy="7711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776" y="1347216"/>
              <a:ext cx="976883" cy="7711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836" y="1347216"/>
              <a:ext cx="1592579" cy="7711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8592" y="1347228"/>
              <a:ext cx="1170431" cy="7711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712988"/>
              <a:ext cx="541019" cy="7711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776" y="1712976"/>
              <a:ext cx="1187195" cy="7711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0203" y="1712988"/>
              <a:ext cx="1450847" cy="7711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8325" y="1961533"/>
            <a:ext cx="324442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31981" indent="-215895">
              <a:spcBef>
                <a:spcPts val="133"/>
              </a:spcBef>
              <a:buClr>
                <a:srgbClr val="1F497D"/>
              </a:buClr>
              <a:buFont typeface="Calibri"/>
              <a:buChar char="-"/>
              <a:tabLst>
                <a:tab pos="232828" algn="l"/>
              </a:tabLst>
            </a:pPr>
            <a:r>
              <a:rPr lang="az-Latn-AZ" spc="-13" dirty="0"/>
              <a:t>Yaş</a:t>
            </a:r>
            <a:r>
              <a:rPr spc="-13" dirty="0"/>
              <a:t>:</a:t>
            </a:r>
            <a:r>
              <a:rPr spc="-40" dirty="0"/>
              <a:t> </a:t>
            </a:r>
            <a:r>
              <a:rPr spc="-7" dirty="0"/>
              <a:t>80</a:t>
            </a:r>
            <a:r>
              <a:rPr spc="-40" dirty="0"/>
              <a:t> </a:t>
            </a:r>
            <a:r>
              <a:rPr spc="-7" dirty="0"/>
              <a:t>(10)</a:t>
            </a:r>
            <a:r>
              <a:rPr spc="-27" dirty="0"/>
              <a:t> </a:t>
            </a:r>
            <a:br>
              <a:rPr lang="az-Latn-AZ" spc="-13" dirty="0"/>
            </a:br>
            <a:r>
              <a:rPr lang="az-Latn-AZ" spc="-13" dirty="0"/>
              <a:t>Daha çox qadın</a:t>
            </a:r>
            <a:endParaRPr dirty="0"/>
          </a:p>
        </p:txBody>
      </p:sp>
      <p:grpSp>
        <p:nvGrpSpPr>
          <p:cNvPr id="16" name="object 16"/>
          <p:cNvGrpSpPr/>
          <p:nvPr/>
        </p:nvGrpSpPr>
        <p:grpSpPr>
          <a:xfrm>
            <a:off x="0" y="2771665"/>
            <a:ext cx="6297507" cy="3954780"/>
            <a:chOff x="0" y="2078748"/>
            <a:chExt cx="4723130" cy="296608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078748"/>
              <a:ext cx="541019" cy="7711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776" y="2078748"/>
              <a:ext cx="1216151" cy="7711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0683" y="2078748"/>
              <a:ext cx="2240279" cy="7711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444508"/>
              <a:ext cx="541019" cy="77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776" y="2444508"/>
              <a:ext cx="1289303" cy="7711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3836" y="2444508"/>
              <a:ext cx="649223" cy="7711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3291" y="2444508"/>
              <a:ext cx="2084831" cy="7711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810268"/>
              <a:ext cx="541019" cy="7711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776" y="2810268"/>
              <a:ext cx="1024127" cy="7711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8659" y="2810268"/>
              <a:ext cx="1740407" cy="7711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17776" y="2810268"/>
              <a:ext cx="2548127" cy="7711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76028"/>
              <a:ext cx="541019" cy="7711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776" y="3176016"/>
              <a:ext cx="2366771" cy="7711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51304" y="3176016"/>
              <a:ext cx="1281683" cy="7711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41788"/>
              <a:ext cx="541019" cy="7711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2776" y="3541776"/>
              <a:ext cx="1284731" cy="7711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0683" y="3541776"/>
              <a:ext cx="589787" cy="7711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3647" y="3541776"/>
              <a:ext cx="1427987" cy="7711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907548"/>
              <a:ext cx="541019" cy="7711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776" y="3907535"/>
              <a:ext cx="1187195" cy="7711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0203" y="3907548"/>
              <a:ext cx="1277111" cy="7711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50492" y="3907535"/>
              <a:ext cx="1254251" cy="7711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273308"/>
              <a:ext cx="541019" cy="7711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776" y="4273308"/>
              <a:ext cx="917435" cy="7711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3400" y="4273308"/>
              <a:ext cx="1655063" cy="7711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61744" y="4273308"/>
              <a:ext cx="749807" cy="7711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84832" y="4273295"/>
              <a:ext cx="1808987" cy="77114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61003" y="4273308"/>
              <a:ext cx="1261871" cy="77113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48326" y="2936894"/>
            <a:ext cx="5732780" cy="34641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31981" indent="-215895">
              <a:spcBef>
                <a:spcPts val="133"/>
              </a:spcBef>
              <a:buChar char="-"/>
              <a:tabLst>
                <a:tab pos="232828" algn="l"/>
              </a:tabLst>
            </a:pPr>
            <a:r>
              <a:rPr lang="az-Latn-AZ" sz="3200" b="1" spc="-20" dirty="0">
                <a:solidFill>
                  <a:srgbClr val="1F497D"/>
                </a:solidFill>
                <a:latin typeface="Calibri"/>
                <a:cs typeface="Calibri"/>
              </a:rPr>
              <a:t>Çoxsaylı yanaşı xəstəliklər</a:t>
            </a:r>
            <a:endParaRPr sz="3200" dirty="0">
              <a:latin typeface="Calibri"/>
              <a:cs typeface="Calibri"/>
            </a:endParaRPr>
          </a:p>
          <a:p>
            <a:pPr marL="231981" indent="-215895">
              <a:buChar char="-"/>
              <a:tabLst>
                <a:tab pos="232828" algn="l"/>
              </a:tabLst>
            </a:pPr>
            <a:r>
              <a:rPr lang="az-Latn-AZ" sz="3200" b="1" spc="-13" dirty="0">
                <a:solidFill>
                  <a:srgbClr val="1F497D"/>
                </a:solidFill>
                <a:latin typeface="Calibri"/>
                <a:cs typeface="Calibri"/>
              </a:rPr>
              <a:t>Zəif</a:t>
            </a:r>
            <a:endParaRPr sz="3200" dirty="0">
              <a:latin typeface="Calibri"/>
              <a:cs typeface="Calibri"/>
            </a:endParaRPr>
          </a:p>
          <a:p>
            <a:pPr marL="231981" indent="-215895">
              <a:buChar char="-"/>
              <a:tabLst>
                <a:tab pos="232828" algn="l"/>
              </a:tabLst>
            </a:pPr>
            <a:r>
              <a:rPr lang="az-Latn-AZ" sz="3200" b="1" dirty="0">
                <a:solidFill>
                  <a:srgbClr val="1F497D"/>
                </a:solidFill>
                <a:latin typeface="Calibri"/>
                <a:cs typeface="Calibri"/>
              </a:rPr>
              <a:t>Az işemik KMP</a:t>
            </a:r>
            <a:endParaRPr sz="3200" dirty="0">
              <a:latin typeface="Calibri"/>
              <a:cs typeface="Calibri"/>
            </a:endParaRPr>
          </a:p>
          <a:p>
            <a:pPr marL="231981" indent="-215895">
              <a:buChar char="-"/>
              <a:tabLst>
                <a:tab pos="232828" algn="l"/>
              </a:tabLst>
            </a:pPr>
            <a:r>
              <a:rPr lang="az-Latn-AZ" sz="3200" b="1" spc="-13" dirty="0">
                <a:solidFill>
                  <a:srgbClr val="1F497D"/>
                </a:solidFill>
                <a:latin typeface="Calibri"/>
                <a:cs typeface="Calibri"/>
              </a:rPr>
              <a:t>Əsasən </a:t>
            </a:r>
            <a:r>
              <a:rPr lang="az-Latn-AZ" sz="3200" b="1" spc="-13" dirty="0" err="1">
                <a:solidFill>
                  <a:srgbClr val="1F497D"/>
                </a:solidFill>
                <a:latin typeface="Calibri"/>
                <a:cs typeface="Calibri"/>
              </a:rPr>
              <a:t>HFpEF</a:t>
            </a:r>
            <a:endParaRPr sz="3200" dirty="0">
              <a:latin typeface="Calibri"/>
              <a:cs typeface="Calibri"/>
            </a:endParaRPr>
          </a:p>
          <a:p>
            <a:pPr marL="231981" indent="-215895">
              <a:buChar char="-"/>
              <a:tabLst>
                <a:tab pos="232828" algn="l"/>
              </a:tabLst>
            </a:pPr>
            <a:r>
              <a:rPr lang="az-Latn-AZ" sz="3200" b="1" spc="-13" dirty="0">
                <a:solidFill>
                  <a:srgbClr val="1F497D"/>
                </a:solidFill>
                <a:latin typeface="Calibri"/>
                <a:cs typeface="Calibri"/>
              </a:rPr>
              <a:t>Müalicə alan</a:t>
            </a:r>
            <a:endParaRPr sz="3200" dirty="0">
              <a:latin typeface="Calibri"/>
              <a:cs typeface="Calibri"/>
            </a:endParaRPr>
          </a:p>
          <a:p>
            <a:pPr marL="231981" indent="-215895">
              <a:buChar char="-"/>
              <a:tabLst>
                <a:tab pos="232828" algn="l"/>
              </a:tabLst>
            </a:pPr>
            <a:r>
              <a:rPr lang="az-Latn-AZ" sz="3200" b="1" spc="-13" dirty="0">
                <a:solidFill>
                  <a:srgbClr val="1F497D"/>
                </a:solidFill>
                <a:latin typeface="Calibri"/>
                <a:cs typeface="Calibri"/>
              </a:rPr>
              <a:t>Daha çox sosial problemlər</a:t>
            </a:r>
            <a:endParaRPr sz="3200" dirty="0">
              <a:latin typeface="Calibri"/>
              <a:cs typeface="Calibri"/>
            </a:endParaRPr>
          </a:p>
          <a:p>
            <a:pPr marL="231981" indent="-215895">
              <a:buChar char="-"/>
              <a:tabLst>
                <a:tab pos="232828" algn="l"/>
              </a:tabLst>
            </a:pPr>
            <a:r>
              <a:rPr sz="3200" b="1" dirty="0">
                <a:solidFill>
                  <a:srgbClr val="1F497D"/>
                </a:solidFill>
                <a:latin typeface="Calibri"/>
                <a:cs typeface="Calibri"/>
              </a:rPr>
              <a:t>&lt;¼</a:t>
            </a:r>
            <a:r>
              <a:rPr sz="3200" b="1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az-Latn-AZ" sz="3200" b="1" spc="-13" dirty="0">
                <a:solidFill>
                  <a:srgbClr val="1F497D"/>
                </a:solidFill>
                <a:latin typeface="Calibri"/>
                <a:cs typeface="Calibri"/>
              </a:rPr>
              <a:t>kardioloji stasionara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91505" y="264161"/>
            <a:ext cx="5714153" cy="27180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R="215048" algn="r"/>
            <a:r>
              <a:rPr sz="933" spc="-7" dirty="0">
                <a:latin typeface="Calibri"/>
                <a:cs typeface="Calibri"/>
              </a:rPr>
              <a:t>Clin</a:t>
            </a:r>
            <a:r>
              <a:rPr sz="933" spc="13" dirty="0">
                <a:latin typeface="Calibri"/>
                <a:cs typeface="Calibri"/>
              </a:rPr>
              <a:t> </a:t>
            </a:r>
            <a:r>
              <a:rPr sz="933" spc="-7" dirty="0">
                <a:latin typeface="Calibri"/>
                <a:cs typeface="Calibri"/>
              </a:rPr>
              <a:t>Res</a:t>
            </a:r>
            <a:r>
              <a:rPr sz="933" dirty="0">
                <a:latin typeface="Calibri"/>
                <a:cs typeface="Calibri"/>
              </a:rPr>
              <a:t> </a:t>
            </a:r>
            <a:r>
              <a:rPr sz="933" spc="-7" dirty="0">
                <a:latin typeface="Calibri"/>
                <a:cs typeface="Calibri"/>
              </a:rPr>
              <a:t>Cardiol</a:t>
            </a:r>
            <a:r>
              <a:rPr sz="933" spc="40" dirty="0">
                <a:latin typeface="Calibri"/>
                <a:cs typeface="Calibri"/>
              </a:rPr>
              <a:t> </a:t>
            </a:r>
            <a:r>
              <a:rPr sz="933" spc="-13" dirty="0">
                <a:latin typeface="Calibri"/>
                <a:cs typeface="Calibri"/>
              </a:rPr>
              <a:t>2018;</a:t>
            </a:r>
            <a:r>
              <a:rPr sz="933" spc="20" dirty="0">
                <a:latin typeface="Calibri"/>
                <a:cs typeface="Calibri"/>
              </a:rPr>
              <a:t> </a:t>
            </a:r>
            <a:r>
              <a:rPr sz="933" spc="-13" dirty="0">
                <a:latin typeface="Calibri"/>
                <a:cs typeface="Calibri"/>
              </a:rPr>
              <a:t>107:897-913</a:t>
            </a:r>
            <a:endParaRPr sz="93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2292" y="19984"/>
            <a:ext cx="7599680" cy="5086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lang="az-Latn-AZ" spc="-20" dirty="0"/>
              <a:t>TY ÜÇ xəstəsinə ümumi yanaşma</a:t>
            </a:r>
            <a:endParaRPr spc="-7" dirty="0"/>
          </a:p>
        </p:txBody>
      </p:sp>
      <p:grpSp>
        <p:nvGrpSpPr>
          <p:cNvPr id="3" name="object 3"/>
          <p:cNvGrpSpPr/>
          <p:nvPr/>
        </p:nvGrpSpPr>
        <p:grpSpPr>
          <a:xfrm>
            <a:off x="152400" y="201975"/>
            <a:ext cx="11478767" cy="6266688"/>
            <a:chOff x="225552" y="164591"/>
            <a:chExt cx="8609075" cy="470001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2" y="164591"/>
              <a:ext cx="1097279" cy="6065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" y="562356"/>
              <a:ext cx="7854695" cy="4302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5839" y="588263"/>
              <a:ext cx="7748270" cy="4196080"/>
            </a:xfrm>
            <a:custGeom>
              <a:avLst/>
              <a:gdLst/>
              <a:ahLst/>
              <a:cxnLst/>
              <a:rect l="l" t="t" r="r" b="b"/>
              <a:pathLst>
                <a:path w="7748270" h="4196080">
                  <a:moveTo>
                    <a:pt x="7748016" y="0"/>
                  </a:moveTo>
                  <a:lnTo>
                    <a:pt x="0" y="0"/>
                  </a:lnTo>
                  <a:lnTo>
                    <a:pt x="0" y="4195572"/>
                  </a:lnTo>
                  <a:lnTo>
                    <a:pt x="7748016" y="4195572"/>
                  </a:lnTo>
                  <a:lnTo>
                    <a:pt x="7748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99" y="623316"/>
              <a:ext cx="3502621" cy="7863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7636" y="1597152"/>
              <a:ext cx="3390823" cy="31195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2435" y="623316"/>
              <a:ext cx="2844736" cy="10576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20" y="613727"/>
              <a:ext cx="519683" cy="6024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9806" y="1629867"/>
              <a:ext cx="3022092" cy="28056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12421" y="2412635"/>
              <a:ext cx="2841625" cy="1640205"/>
            </a:xfrm>
            <a:custGeom>
              <a:avLst/>
              <a:gdLst/>
              <a:ahLst/>
              <a:cxnLst/>
              <a:rect l="l" t="t" r="r" b="b"/>
              <a:pathLst>
                <a:path w="2841625" h="1640204">
                  <a:moveTo>
                    <a:pt x="2648127" y="0"/>
                  </a:moveTo>
                  <a:lnTo>
                    <a:pt x="0" y="1220685"/>
                  </a:lnTo>
                  <a:lnTo>
                    <a:pt x="193382" y="1640192"/>
                  </a:lnTo>
                  <a:lnTo>
                    <a:pt x="2841510" y="419506"/>
                  </a:lnTo>
                  <a:lnTo>
                    <a:pt x="2648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2421" y="2412635"/>
              <a:ext cx="2841625" cy="1640205"/>
            </a:xfrm>
            <a:custGeom>
              <a:avLst/>
              <a:gdLst/>
              <a:ahLst/>
              <a:cxnLst/>
              <a:rect l="l" t="t" r="r" b="b"/>
              <a:pathLst>
                <a:path w="2841625" h="1640204">
                  <a:moveTo>
                    <a:pt x="0" y="1220685"/>
                  </a:moveTo>
                  <a:lnTo>
                    <a:pt x="2648127" y="0"/>
                  </a:lnTo>
                  <a:lnTo>
                    <a:pt x="2841510" y="419506"/>
                  </a:lnTo>
                  <a:lnTo>
                    <a:pt x="193382" y="1640192"/>
                  </a:lnTo>
                  <a:lnTo>
                    <a:pt x="0" y="1220685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9340" y="1441404"/>
              <a:ext cx="2869565" cy="1547495"/>
            </a:xfrm>
            <a:custGeom>
              <a:avLst/>
              <a:gdLst/>
              <a:ahLst/>
              <a:cxnLst/>
              <a:rect l="l" t="t" r="r" b="b"/>
              <a:pathLst>
                <a:path w="2869565" h="1547495">
                  <a:moveTo>
                    <a:pt x="2691892" y="0"/>
                  </a:moveTo>
                  <a:lnTo>
                    <a:pt x="0" y="1120889"/>
                  </a:lnTo>
                  <a:lnTo>
                    <a:pt x="177469" y="1547088"/>
                  </a:lnTo>
                  <a:lnTo>
                    <a:pt x="2869361" y="426199"/>
                  </a:lnTo>
                  <a:lnTo>
                    <a:pt x="2691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069342" y="1441404"/>
              <a:ext cx="2869565" cy="1547495"/>
            </a:xfrm>
            <a:custGeom>
              <a:avLst/>
              <a:gdLst/>
              <a:ahLst/>
              <a:cxnLst/>
              <a:rect l="l" t="t" r="r" b="b"/>
              <a:pathLst>
                <a:path w="2869565" h="1547495">
                  <a:moveTo>
                    <a:pt x="0" y="1120889"/>
                  </a:moveTo>
                  <a:lnTo>
                    <a:pt x="2691892" y="0"/>
                  </a:lnTo>
                  <a:lnTo>
                    <a:pt x="2869361" y="426199"/>
                  </a:lnTo>
                  <a:lnTo>
                    <a:pt x="177469" y="1547088"/>
                  </a:lnTo>
                  <a:lnTo>
                    <a:pt x="0" y="1120889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3944" y="2987227"/>
              <a:ext cx="2992755" cy="1710055"/>
            </a:xfrm>
            <a:custGeom>
              <a:avLst/>
              <a:gdLst/>
              <a:ahLst/>
              <a:cxnLst/>
              <a:rect l="l" t="t" r="r" b="b"/>
              <a:pathLst>
                <a:path w="2992754" h="1710054">
                  <a:moveTo>
                    <a:pt x="2799461" y="0"/>
                  </a:moveTo>
                  <a:lnTo>
                    <a:pt x="0" y="1290434"/>
                  </a:lnTo>
                  <a:lnTo>
                    <a:pt x="193268" y="1709699"/>
                  </a:lnTo>
                  <a:lnTo>
                    <a:pt x="2992716" y="419265"/>
                  </a:lnTo>
                  <a:lnTo>
                    <a:pt x="2799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053944" y="2987227"/>
              <a:ext cx="2992755" cy="1710055"/>
            </a:xfrm>
            <a:custGeom>
              <a:avLst/>
              <a:gdLst/>
              <a:ahLst/>
              <a:cxnLst/>
              <a:rect l="l" t="t" r="r" b="b"/>
              <a:pathLst>
                <a:path w="2992754" h="1710054">
                  <a:moveTo>
                    <a:pt x="0" y="1290434"/>
                  </a:moveTo>
                  <a:lnTo>
                    <a:pt x="2799461" y="0"/>
                  </a:lnTo>
                  <a:lnTo>
                    <a:pt x="2992716" y="419265"/>
                  </a:lnTo>
                  <a:lnTo>
                    <a:pt x="193268" y="1709699"/>
                  </a:lnTo>
                  <a:lnTo>
                    <a:pt x="0" y="1290434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133337" y="6452098"/>
            <a:ext cx="441282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i="1" spc="-7" dirty="0">
                <a:latin typeface="Calibri"/>
                <a:cs typeface="Calibri"/>
              </a:rPr>
              <a:t>Mebazaa</a:t>
            </a:r>
            <a:r>
              <a:rPr sz="1600" i="1" spc="-33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 </a:t>
            </a:r>
            <a:r>
              <a:rPr sz="1600" i="1" spc="-7" dirty="0">
                <a:latin typeface="Calibri"/>
                <a:cs typeface="Calibri"/>
              </a:rPr>
              <a:t>et</a:t>
            </a:r>
            <a:r>
              <a:rPr sz="1600" i="1" spc="7" dirty="0">
                <a:latin typeface="Calibri"/>
                <a:cs typeface="Calibri"/>
              </a:rPr>
              <a:t> </a:t>
            </a:r>
            <a:r>
              <a:rPr sz="1600" i="1" spc="-7" dirty="0">
                <a:latin typeface="Calibri"/>
                <a:cs typeface="Calibri"/>
              </a:rPr>
              <a:t>al.</a:t>
            </a:r>
            <a:r>
              <a:rPr sz="1600" i="1" spc="-13" dirty="0">
                <a:latin typeface="Calibri"/>
                <a:cs typeface="Calibri"/>
              </a:rPr>
              <a:t> Eur</a:t>
            </a:r>
            <a:r>
              <a:rPr sz="1600" i="1" spc="-7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J</a:t>
            </a:r>
            <a:r>
              <a:rPr sz="1600" i="1" spc="7" dirty="0">
                <a:latin typeface="Calibri"/>
                <a:cs typeface="Calibri"/>
              </a:rPr>
              <a:t> </a:t>
            </a:r>
            <a:r>
              <a:rPr sz="1600" i="1" spc="-7" dirty="0">
                <a:latin typeface="Calibri"/>
                <a:cs typeface="Calibri"/>
              </a:rPr>
              <a:t>Heart</a:t>
            </a:r>
            <a:r>
              <a:rPr sz="1600" i="1" spc="7" dirty="0">
                <a:latin typeface="Calibri"/>
                <a:cs typeface="Calibri"/>
              </a:rPr>
              <a:t> </a:t>
            </a:r>
            <a:r>
              <a:rPr sz="1600" i="1" spc="-7" dirty="0">
                <a:latin typeface="Calibri"/>
                <a:cs typeface="Calibri"/>
              </a:rPr>
              <a:t>Fail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2015;</a:t>
            </a:r>
            <a:r>
              <a:rPr sz="1600" i="1" spc="-7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36:1958-1966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0F3B5C-C6FE-C208-09C2-61358682B515}"/>
              </a:ext>
            </a:extLst>
          </p:cNvPr>
          <p:cNvSpPr txBox="1"/>
          <p:nvPr/>
        </p:nvSpPr>
        <p:spPr>
          <a:xfrm rot="20078202">
            <a:off x="2451562" y="409852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>
                <a:solidFill>
                  <a:srgbClr val="C00000"/>
                </a:solidFill>
              </a:rPr>
              <a:t>Düzgün </a:t>
            </a:r>
            <a:r>
              <a:rPr lang="az-Latn-AZ" sz="2800" b="1" dirty="0">
                <a:solidFill>
                  <a:srgbClr val="C00000"/>
                </a:solidFill>
              </a:rPr>
              <a:t>diaqnoz</a:t>
            </a:r>
            <a:r>
              <a:rPr lang="az-Latn-AZ" sz="2400" b="1" dirty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248774-4A8A-E840-43BD-5DF1A67EDC0C}"/>
              </a:ext>
            </a:extLst>
          </p:cNvPr>
          <p:cNvSpPr txBox="1"/>
          <p:nvPr/>
        </p:nvSpPr>
        <p:spPr>
          <a:xfrm rot="20078202">
            <a:off x="7301222" y="27402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>
                <a:solidFill>
                  <a:srgbClr val="C00000"/>
                </a:solidFill>
              </a:rPr>
              <a:t>Uyğun müalicə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A930EC-0D82-9867-F2C9-823D920C35C1}"/>
              </a:ext>
            </a:extLst>
          </p:cNvPr>
          <p:cNvSpPr txBox="1"/>
          <p:nvPr/>
        </p:nvSpPr>
        <p:spPr>
          <a:xfrm rot="20078202">
            <a:off x="6977288" y="4646471"/>
            <a:ext cx="337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>
                <a:solidFill>
                  <a:srgbClr val="C00000"/>
                </a:solidFill>
              </a:rPr>
              <a:t>Rasional xəstə </a:t>
            </a:r>
            <a:r>
              <a:rPr lang="az-Latn-AZ" sz="2400" b="1" dirty="0" err="1">
                <a:solidFill>
                  <a:srgbClr val="C00000"/>
                </a:solidFill>
              </a:rPr>
              <a:t>yönləndirilməsi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3969" y="713231"/>
            <a:ext cx="4799583" cy="61000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1" y="1515219"/>
            <a:ext cx="7924800" cy="27863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94824" algn="just">
              <a:lnSpc>
                <a:spcPct val="141700"/>
              </a:lnSpc>
              <a:spcBef>
                <a:spcPts val="133"/>
              </a:spcBef>
            </a:pPr>
            <a:r>
              <a:rPr sz="3200" spc="-7" dirty="0">
                <a:latin typeface="Calibri"/>
                <a:cs typeface="Calibri"/>
              </a:rPr>
              <a:t>1.- </a:t>
            </a:r>
            <a:r>
              <a:rPr lang="az-Latn-AZ" sz="3200" spc="-13" dirty="0">
                <a:latin typeface="Calibri"/>
                <a:cs typeface="Calibri"/>
              </a:rPr>
              <a:t>TY </a:t>
            </a:r>
            <a:r>
              <a:rPr lang="az-Latn-AZ" sz="3200" b="1" spc="-13" dirty="0">
                <a:solidFill>
                  <a:srgbClr val="C00000"/>
                </a:solidFill>
                <a:latin typeface="Calibri"/>
                <a:cs typeface="Calibri"/>
              </a:rPr>
              <a:t>diaqnozu</a:t>
            </a:r>
            <a:r>
              <a:rPr lang="az-Latn-AZ" sz="3200" spc="-13" dirty="0">
                <a:latin typeface="Calibri"/>
                <a:cs typeface="Calibri"/>
              </a:rPr>
              <a:t> </a:t>
            </a:r>
            <a:r>
              <a:rPr lang="az-Latn-AZ" sz="3200" spc="-13" dirty="0" err="1">
                <a:latin typeface="Calibri"/>
                <a:cs typeface="Calibri"/>
              </a:rPr>
              <a:t>təkmilləşdirilməsi</a:t>
            </a:r>
            <a:endParaRPr lang="az-Latn-AZ" sz="3200" spc="-13" dirty="0">
              <a:latin typeface="Calibri"/>
              <a:cs typeface="Calibri"/>
            </a:endParaRPr>
          </a:p>
          <a:p>
            <a:pPr marL="16933" marR="6773" indent="94824" algn="just">
              <a:lnSpc>
                <a:spcPct val="141700"/>
              </a:lnSpc>
              <a:spcBef>
                <a:spcPts val="133"/>
              </a:spcBef>
            </a:pPr>
            <a:r>
              <a:rPr sz="3200" spc="-7" dirty="0">
                <a:latin typeface="Calibri"/>
                <a:cs typeface="Calibri"/>
              </a:rPr>
              <a:t>2.- </a:t>
            </a:r>
            <a:r>
              <a:rPr lang="az-Latn-AZ" sz="3200" spc="-13" dirty="0">
                <a:latin typeface="Calibri"/>
                <a:cs typeface="Calibri"/>
              </a:rPr>
              <a:t>TY </a:t>
            </a:r>
            <a:r>
              <a:rPr lang="az-Latn-AZ" sz="3200" b="1" spc="-13" dirty="0">
                <a:solidFill>
                  <a:srgbClr val="C00000"/>
                </a:solidFill>
                <a:latin typeface="Calibri"/>
                <a:cs typeface="Calibri"/>
              </a:rPr>
              <a:t>müalicə</a:t>
            </a:r>
            <a:r>
              <a:rPr lang="az-Latn-AZ" sz="3200" spc="-13" dirty="0">
                <a:latin typeface="Calibri"/>
                <a:cs typeface="Calibri"/>
              </a:rPr>
              <a:t> </a:t>
            </a:r>
            <a:r>
              <a:rPr lang="az-Latn-AZ" sz="3200" spc="-13" dirty="0" err="1">
                <a:latin typeface="Calibri"/>
                <a:cs typeface="Calibri"/>
              </a:rPr>
              <a:t>təkmilləşdirilməsi</a:t>
            </a:r>
            <a:r>
              <a:rPr lang="az-Latn-AZ" sz="3200" spc="-13" dirty="0">
                <a:latin typeface="Calibri"/>
                <a:cs typeface="Calibri"/>
              </a:rPr>
              <a:t> </a:t>
            </a:r>
          </a:p>
          <a:p>
            <a:pPr marL="16933" marR="6773" indent="94824">
              <a:lnSpc>
                <a:spcPct val="141700"/>
              </a:lnSpc>
              <a:spcBef>
                <a:spcPts val="133"/>
              </a:spcBef>
            </a:pPr>
            <a:r>
              <a:rPr sz="3200" spc="-7" dirty="0">
                <a:latin typeface="Calibri"/>
                <a:cs typeface="Calibri"/>
              </a:rPr>
              <a:t>3</a:t>
            </a:r>
            <a:r>
              <a:rPr lang="az-Latn-AZ" sz="3200" spc="-7" dirty="0">
                <a:latin typeface="Calibri"/>
                <a:cs typeface="Calibri"/>
              </a:rPr>
              <a:t>.</a:t>
            </a:r>
            <a:r>
              <a:rPr lang="az-Latn-AZ" sz="3200" spc="-13" dirty="0">
                <a:latin typeface="Calibri"/>
                <a:cs typeface="Calibri"/>
              </a:rPr>
              <a:t> TY </a:t>
            </a:r>
            <a:r>
              <a:rPr lang="az-Latn-AZ" sz="3200" b="1" spc="-13" dirty="0">
                <a:solidFill>
                  <a:srgbClr val="C00000"/>
                </a:solidFill>
                <a:latin typeface="Calibri"/>
                <a:cs typeface="Calibri"/>
              </a:rPr>
              <a:t>rasional xəstə </a:t>
            </a:r>
            <a:r>
              <a:rPr lang="az-Latn-AZ" sz="3200" b="1" spc="-13" dirty="0" err="1">
                <a:solidFill>
                  <a:srgbClr val="C00000"/>
                </a:solidFill>
                <a:latin typeface="Calibri"/>
                <a:cs typeface="Calibri"/>
              </a:rPr>
              <a:t>yönləndirilməsidir</a:t>
            </a:r>
            <a:endParaRPr lang="az-Latn-AZ" sz="3200" b="1" spc="-13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6933" marR="6773" indent="94824">
              <a:lnSpc>
                <a:spcPct val="141700"/>
              </a:lnSpc>
              <a:spcBef>
                <a:spcPts val="133"/>
              </a:spcBef>
            </a:pPr>
            <a:r>
              <a:rPr lang="az-Latn-AZ" sz="3200" spc="-13" dirty="0">
                <a:latin typeface="Calibri"/>
                <a:cs typeface="Calibri"/>
              </a:rPr>
              <a:t> </a:t>
            </a:r>
            <a:r>
              <a:rPr lang="az-Latn-AZ" sz="3200" spc="-13" dirty="0" err="1">
                <a:latin typeface="Calibri"/>
                <a:cs typeface="Calibri"/>
              </a:rPr>
              <a:t>təkmilləşdirilməsi</a:t>
            </a:r>
            <a:r>
              <a:rPr lang="az-Latn-AZ" sz="3200" spc="-13" dirty="0"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89556"/>
            <a:ext cx="8720667" cy="112424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97828" marR="6773" indent="-481741" algn="ctr">
              <a:spcBef>
                <a:spcPts val="140"/>
              </a:spcBef>
            </a:pPr>
            <a:r>
              <a:rPr lang="az-Latn-AZ" sz="3600" b="1" dirty="0">
                <a:solidFill>
                  <a:srgbClr val="C00000"/>
                </a:solidFill>
                <a:latin typeface="Calibri"/>
                <a:cs typeface="Calibri"/>
              </a:rPr>
              <a:t>TY həkimi kəskin ÜÇ baxımdan kardioloqa necə dəstək edə bilər? </a:t>
            </a:r>
            <a:endParaRPr lang="az-Latn-AZ" sz="3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1323</Words>
  <Application>Microsoft Office PowerPoint</Application>
  <PresentationFormat>Широкоэкранный</PresentationFormat>
  <Paragraphs>230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Arial MT</vt:lpstr>
      <vt:lpstr>Calibri</vt:lpstr>
      <vt:lpstr>Times New Roman</vt:lpstr>
      <vt:lpstr>Verdana</vt:lpstr>
      <vt:lpstr>Office Theme</vt:lpstr>
      <vt:lpstr>Презентация PowerPoint</vt:lpstr>
      <vt:lpstr>Immediate Management of AHF : discharge from the ED</vt:lpstr>
      <vt:lpstr>Immediate Management of AHF : discharge from the ED</vt:lpstr>
      <vt:lpstr>Kəskin ürək çatışmazlığının idarə edilməsi </vt:lpstr>
      <vt:lpstr>Kəskin ürək çatışmazlığı </vt:lpstr>
      <vt:lpstr>TY sonra son dayanacaq </vt:lpstr>
      <vt:lpstr>Yaş: 80 (10)  Daha çox qadın</vt:lpstr>
      <vt:lpstr>TY ÜÇ xəstəsinə ümumi yanaşma</vt:lpstr>
      <vt:lpstr>Презентация PowerPoint</vt:lpstr>
      <vt:lpstr>1.- TY diaqnoz </vt:lpstr>
      <vt:lpstr>Презентация PowerPoint</vt:lpstr>
      <vt:lpstr>Презентация PowerPoint</vt:lpstr>
      <vt:lpstr>TY xəstə dəyərləndirilməsi</vt:lpstr>
      <vt:lpstr>TY xəstə dəyərləndirilməsi-2</vt:lpstr>
      <vt:lpstr>Hansı hallarda İTB hospitalizasiya edilir? </vt:lpstr>
      <vt:lpstr>Kəskin ÜÇ xəstələrində risk stratifikasiyası </vt:lpstr>
      <vt:lpstr>MEESSI-AHF</vt:lpstr>
      <vt:lpstr>Kəskin ÜÇ diaqnozunda NP</vt:lpstr>
      <vt:lpstr>İnstrumental müayinələr </vt:lpstr>
      <vt:lpstr>2 TY müalicə </vt:lpstr>
      <vt:lpstr>Kəskin ÜÇ müalicəsində dərmanlar </vt:lpstr>
      <vt:lpstr>TY-da Furosemide: bolyus ya infuziya?</vt:lpstr>
      <vt:lpstr>Kəskin ÜÇ diuretik terapiyası </vt:lpstr>
      <vt:lpstr>Furosemid: nə qədər tez?</vt:lpstr>
      <vt:lpstr>Презентация PowerPoint</vt:lpstr>
      <vt:lpstr>Xəstəxanaöncəsi müalicə</vt:lpstr>
      <vt:lpstr>TY-da aşağı intensivli müalicə alan xəstələr</vt:lpstr>
      <vt:lpstr>Nitratlar</vt:lpstr>
      <vt:lpstr>Yeni dərmanların yeri</vt:lpstr>
      <vt:lpstr>Презентация PowerPoint</vt:lpstr>
      <vt:lpstr>Empagliflozin – ağıllı osmotik diuretik? </vt:lpstr>
      <vt:lpstr>TY xəstənin yazılması (yadda saxlmalı)</vt:lpstr>
      <vt:lpstr>TƏŞƏKKÜR EDİRƏM 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DAPA-HF: Dapagliflozin And Prevention of Adverse-outcomes in Heart Failure Trial</dc:title>
  <dc:creator>Daniel, Betsy</dc:creator>
  <cp:lastModifiedBy>Yasmin Rustamova</cp:lastModifiedBy>
  <cp:revision>7</cp:revision>
  <dcterms:created xsi:type="dcterms:W3CDTF">2023-03-23T12:33:09Z</dcterms:created>
  <dcterms:modified xsi:type="dcterms:W3CDTF">2023-04-01T06:22:25Z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2023-03-23T00:00:00Z</vt:filetime>
  </property>
</Properties>
</file>